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82" r:id="rId2"/>
  </p:sldMasterIdLst>
  <p:notesMasterIdLst>
    <p:notesMasterId r:id="rId56"/>
  </p:notesMasterIdLst>
  <p:handoutMasterIdLst>
    <p:handoutMasterId r:id="rId57"/>
  </p:handoutMasterIdLst>
  <p:sldIdLst>
    <p:sldId id="256" r:id="rId3"/>
    <p:sldId id="352" r:id="rId4"/>
    <p:sldId id="383" r:id="rId5"/>
    <p:sldId id="385" r:id="rId6"/>
    <p:sldId id="435" r:id="rId7"/>
    <p:sldId id="436" r:id="rId8"/>
    <p:sldId id="432" r:id="rId9"/>
    <p:sldId id="434" r:id="rId10"/>
    <p:sldId id="439" r:id="rId11"/>
    <p:sldId id="440" r:id="rId12"/>
    <p:sldId id="441" r:id="rId13"/>
    <p:sldId id="443" r:id="rId14"/>
    <p:sldId id="442" r:id="rId15"/>
    <p:sldId id="444" r:id="rId16"/>
    <p:sldId id="445" r:id="rId17"/>
    <p:sldId id="438" r:id="rId18"/>
    <p:sldId id="446" r:id="rId19"/>
    <p:sldId id="451" r:id="rId20"/>
    <p:sldId id="450" r:id="rId21"/>
    <p:sldId id="447" r:id="rId22"/>
    <p:sldId id="422" r:id="rId23"/>
    <p:sldId id="417" r:id="rId24"/>
    <p:sldId id="430" r:id="rId25"/>
    <p:sldId id="431" r:id="rId26"/>
    <p:sldId id="454" r:id="rId27"/>
    <p:sldId id="449" r:id="rId28"/>
    <p:sldId id="452" r:id="rId29"/>
    <p:sldId id="453" r:id="rId30"/>
    <p:sldId id="384" r:id="rId31"/>
    <p:sldId id="437" r:id="rId32"/>
    <p:sldId id="455" r:id="rId33"/>
    <p:sldId id="395" r:id="rId34"/>
    <p:sldId id="396" r:id="rId35"/>
    <p:sldId id="397" r:id="rId36"/>
    <p:sldId id="457" r:id="rId37"/>
    <p:sldId id="458" r:id="rId38"/>
    <p:sldId id="459" r:id="rId39"/>
    <p:sldId id="460" r:id="rId40"/>
    <p:sldId id="461" r:id="rId41"/>
    <p:sldId id="462" r:id="rId42"/>
    <p:sldId id="463" r:id="rId43"/>
    <p:sldId id="464" r:id="rId44"/>
    <p:sldId id="466" r:id="rId45"/>
    <p:sldId id="467" r:id="rId46"/>
    <p:sldId id="468" r:id="rId47"/>
    <p:sldId id="469" r:id="rId48"/>
    <p:sldId id="473" r:id="rId49"/>
    <p:sldId id="471" r:id="rId50"/>
    <p:sldId id="394" r:id="rId51"/>
    <p:sldId id="470" r:id="rId52"/>
    <p:sldId id="404" r:id="rId53"/>
    <p:sldId id="426" r:id="rId54"/>
    <p:sldId id="472" r:id="rId55"/>
  </p:sldIdLst>
  <p:sldSz cx="12192000" cy="6858000"/>
  <p:notesSz cx="6858000" cy="9144000"/>
  <p:defaultTextStyle>
    <a:defPPr>
      <a:defRPr lang="en-US">
        <a:uFillTx/>
      </a:defRPr>
    </a:defPPr>
    <a:lvl1pPr marL="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srgbClr val="00000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rgbClr val="00000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srgbClr val="00000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40"/>
    <p:restoredTop sz="88015"/>
  </p:normalViewPr>
  <p:slideViewPr>
    <p:cSldViewPr snapToGrid="0" snapToObjects="1">
      <p:cViewPr varScale="1">
        <p:scale>
          <a:sx n="103" d="100"/>
          <a:sy n="103" d="100"/>
        </p:scale>
        <p:origin x="328" y="176"/>
      </p:cViewPr>
      <p:guideLst>
        <p:guide orient="horz" pos="2160"/>
        <p:guide pos="3840"/>
      </p:guideLst>
    </p:cSldViewPr>
  </p:slid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165" d="100"/>
        <a:sy n="165" d="100"/>
      </p:scale>
      <p:origin x="0" y="0"/>
    </p:cViewPr>
  </p:sorterViewPr>
  <p:notesViewPr>
    <p:cSldViewPr snapToGrid="0" snapToObjects="1">
      <p:cViewPr varScale="1">
        <p:scale>
          <a:sx n="92" d="100"/>
          <a:sy n="92" d="100"/>
        </p:scale>
        <p:origin x="360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43A391-FCEB-DE42-BDA9-FFA30A5485F8}" type="datetimeFigureOut">
              <a:rPr lang="en-US" smtClean="0"/>
              <a:t>9/2/19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B46A7F-8EDC-D942-A86A-7B95024C6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978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2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uFillTx/>
              </a:defRPr>
            </a:lvl1pPr>
          </a:lstStyle>
          <a:p>
            <a:fld id="{915010D5-81C9-C448-82E8-71177EBFEC32}" type="datetimeFigureOut">
              <a:rPr lang="en-US" smtClean="0">
                <a:uFillTx/>
              </a:rPr>
              <a:t>9/2/19</a:t>
            </a:fld>
            <a:endParaRPr lang="en-US">
              <a:uFillTx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txBody>
          <a:bodyPr vert="horz" lIns="91440" tIns="45720" rIns="91440" bIns="45720" rtlCol="0" anchor="ctr"/>
          <a:lstStyle/>
          <a:p>
            <a:endParaRPr lang="en-US">
              <a:uFillTx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uFillTx/>
              </a:defRPr>
            </a:lvl1pPr>
          </a:lstStyle>
          <a:p>
            <a:fld id="{1986DF27-AD16-B741-919E-EA3A35DE951A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304887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>
                <a:uFillTx/>
              </a:rPr>
              <a:t>22</a:t>
            </a:fld>
            <a:endParaRPr lang="en-US">
              <a:uFillTx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>
                <a:uFillTx/>
              </a:rPr>
              <a:t>23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28782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>
                <a:uFillTx/>
              </a:rPr>
              <a:t>24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35731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>
                <a:uFillTx/>
              </a:rPr>
              <a:t>25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24481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>
                <a:uFillTx/>
              </a:rPr>
              <a:t>26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348465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>
                <a:uFillTx/>
              </a:rPr>
              <a:t>27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95324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>
                <a:uFillTx/>
              </a:rPr>
              <a:t>28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3582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>
                <a:uFillTx/>
              </a:rPr>
              <a:t>31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937777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6DF27-AD16-B741-919E-EA3A35DE951A}" type="slidenum">
              <a:rPr lang="en-US" smtClean="0">
                <a:uFillTx/>
              </a:rPr>
              <a:t>48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03634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uFillTx/>
              </a:defRPr>
            </a:lvl1pPr>
            <a:lvl2pPr marL="457189" indent="0" algn="ctr">
              <a:buNone/>
              <a:defRPr sz="2000">
                <a:uFillTx/>
              </a:defRPr>
            </a:lvl2pPr>
            <a:lvl3pPr marL="914377" indent="0" algn="ctr">
              <a:buNone/>
              <a:defRPr sz="1800">
                <a:uFillTx/>
              </a:defRPr>
            </a:lvl3pPr>
            <a:lvl4pPr marL="1371566" indent="0" algn="ctr">
              <a:buNone/>
              <a:defRPr sz="1600">
                <a:uFillTx/>
              </a:defRPr>
            </a:lvl4pPr>
            <a:lvl5pPr marL="1828754" indent="0" algn="ctr">
              <a:buNone/>
              <a:defRPr sz="1600">
                <a:uFillTx/>
              </a:defRPr>
            </a:lvl5pPr>
            <a:lvl6pPr marL="2285943" indent="0" algn="ctr">
              <a:buNone/>
              <a:defRPr sz="1600">
                <a:uFillTx/>
              </a:defRPr>
            </a:lvl6pPr>
            <a:lvl7pPr marL="2743131" indent="0" algn="ctr">
              <a:buNone/>
              <a:defRPr sz="1600">
                <a:uFillTx/>
              </a:defRPr>
            </a:lvl7pPr>
            <a:lvl8pPr marL="3200320" indent="0" algn="ctr">
              <a:buNone/>
              <a:defRPr sz="1600">
                <a:uFillTx/>
              </a:defRPr>
            </a:lvl8pPr>
            <a:lvl9pPr marL="3657509" indent="0" algn="ctr">
              <a:buNone/>
              <a:defRPr sz="1600">
                <a:uFillTx/>
              </a:defRPr>
            </a:lvl9pPr>
          </a:lstStyle>
          <a:p>
            <a:r>
              <a:rPr lang="en-US" dirty="0">
                <a:uFillTx/>
              </a:rPr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9/2/19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>
                <a:uFillTx/>
              </a:defRPr>
            </a:lvl1pPr>
            <a:lvl2pPr>
              <a:defRPr sz="2800">
                <a:uFillTx/>
              </a:defRPr>
            </a:lvl2pPr>
            <a:lvl3pPr>
              <a:defRPr sz="2400">
                <a:uFillTx/>
              </a:defRPr>
            </a:lvl3pPr>
            <a:lvl4pPr>
              <a:defRPr sz="2000">
                <a:uFillTx/>
              </a:defRPr>
            </a:lvl4pPr>
            <a:lvl5pPr>
              <a:defRPr sz="2000">
                <a:uFillTx/>
              </a:defRPr>
            </a:lvl5pPr>
            <a:lvl6pPr>
              <a:defRPr sz="2000">
                <a:uFillTx/>
              </a:defRPr>
            </a:lvl6pPr>
            <a:lvl7pPr>
              <a:defRPr sz="2000">
                <a:uFillTx/>
              </a:defRPr>
            </a:lvl7pPr>
            <a:lvl8pPr>
              <a:defRPr sz="2000">
                <a:uFillTx/>
              </a:defRPr>
            </a:lvl8pPr>
            <a:lvl9pPr>
              <a:defRPr sz="2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>
                <a:uFillTx/>
              </a:defRPr>
            </a:lvl1pPr>
            <a:lvl2pPr marL="457189" indent="0">
              <a:buNone/>
              <a:defRPr sz="2800">
                <a:uFillTx/>
              </a:defRPr>
            </a:lvl2pPr>
            <a:lvl3pPr marL="914377" indent="0">
              <a:buNone/>
              <a:defRPr sz="2400">
                <a:uFillTx/>
              </a:defRPr>
            </a:lvl3pPr>
            <a:lvl4pPr marL="1371566" indent="0">
              <a:buNone/>
              <a:defRPr sz="2000">
                <a:uFillTx/>
              </a:defRPr>
            </a:lvl4pPr>
            <a:lvl5pPr marL="1828754" indent="0">
              <a:buNone/>
              <a:defRPr sz="2000">
                <a:uFillTx/>
              </a:defRPr>
            </a:lvl5pPr>
            <a:lvl6pPr marL="2285943" indent="0">
              <a:buNone/>
              <a:defRPr sz="2000">
                <a:uFillTx/>
              </a:defRPr>
            </a:lvl6pPr>
            <a:lvl7pPr marL="2743131" indent="0">
              <a:buNone/>
              <a:defRPr sz="2000">
                <a:uFillTx/>
              </a:defRPr>
            </a:lvl7pPr>
            <a:lvl8pPr marL="3200320" indent="0">
              <a:buNone/>
              <a:defRPr sz="2000">
                <a:uFillTx/>
              </a:defRPr>
            </a:lvl8pPr>
            <a:lvl9pPr marL="3657509" indent="0">
              <a:buNone/>
              <a:defRPr sz="2000">
                <a:uFillTx/>
              </a:defRPr>
            </a:lvl9pPr>
          </a:lstStyle>
          <a:p>
            <a:endParaRPr lang="en-US"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0707532D-10C1-AA49-B4A4-A871B8E03AF0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0707532D-10C1-AA49-B4A4-A871B8E03AF0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ctrTitle"/>
          </p:nvPr>
        </p:nvSpPr>
        <p:spPr>
          <a:xfrm>
            <a:off x="3962400" y="2209800"/>
            <a:ext cx="7448400" cy="117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l" rtl="0">
              <a:spcBef>
                <a:spcPts val="0"/>
              </a:spcBef>
              <a:buSzPct val="100000"/>
              <a:buFont typeface="Arial"/>
              <a:buNone/>
              <a:defRPr sz="4800" b="1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ubTitle" idx="1"/>
          </p:nvPr>
        </p:nvSpPr>
        <p:spPr>
          <a:xfrm>
            <a:off x="3962400" y="3429000"/>
            <a:ext cx="7448400" cy="68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l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8" name="Shape 38"/>
          <p:cNvCxnSpPr/>
          <p:nvPr/>
        </p:nvCxnSpPr>
        <p:spPr>
          <a:xfrm rot="10800000" flipH="1">
            <a:off x="3920555" y="3381899"/>
            <a:ext cx="7458800" cy="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9" name="Shape 39"/>
          <p:cNvSpPr txBox="1"/>
          <p:nvPr/>
        </p:nvSpPr>
        <p:spPr>
          <a:xfrm>
            <a:off x="1780699" y="2785023"/>
            <a:ext cx="1966000" cy="13724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733" b="1" dirty="0">
                <a:solidFill>
                  <a:srgbClr val="003262"/>
                </a:solidFill>
              </a:rPr>
              <a:t>D</a:t>
            </a:r>
            <a:r>
              <a:rPr lang="en-US" sz="2667" b="1" dirty="0">
                <a:solidFill>
                  <a:srgbClr val="003262"/>
                </a:solidFill>
              </a:rPr>
              <a:t>S</a:t>
            </a:r>
            <a:r>
              <a:rPr lang="en-US" sz="2667" b="1" baseline="0" dirty="0">
                <a:solidFill>
                  <a:srgbClr val="003262"/>
                </a:solidFill>
              </a:rPr>
              <a:t> 100</a:t>
            </a:r>
            <a:endParaRPr lang="en" sz="3733" b="1" dirty="0">
              <a:solidFill>
                <a:srgbClr val="003262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b="1" dirty="0">
                <a:solidFill>
                  <a:srgbClr val="C4820E"/>
                </a:solidFill>
              </a:rPr>
              <a:t>Spring 201</a:t>
            </a:r>
            <a:r>
              <a:rPr lang="en-US" sz="2400" b="1" dirty="0">
                <a:solidFill>
                  <a:srgbClr val="C4820E"/>
                </a:solidFill>
              </a:rPr>
              <a:t>7</a:t>
            </a:r>
            <a:endParaRPr lang="en" sz="2400" b="1" dirty="0">
              <a:solidFill>
                <a:srgbClr val="C4820E"/>
              </a:solidFill>
            </a:endParaRPr>
          </a:p>
        </p:txBody>
      </p:sp>
      <p:pic>
        <p:nvPicPr>
          <p:cNvPr id="40" name="Shape 40"/>
          <p:cNvPicPr preferRelativeResize="0"/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2399" y="3083903"/>
            <a:ext cx="968300" cy="77463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Shape 41"/>
          <p:cNvSpPr txBox="1"/>
          <p:nvPr/>
        </p:nvSpPr>
        <p:spPr>
          <a:xfrm>
            <a:off x="7689628" y="6356967"/>
            <a:ext cx="4461600" cy="4644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333"/>
              <a:t>Slides created by John DeNero (denero@berkeley.edu)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bod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l" rtl="0">
              <a:spcBef>
                <a:spcPts val="0"/>
              </a:spcBef>
              <a:buSzPct val="100000"/>
              <a:buFont typeface="Arial"/>
              <a:buNone/>
              <a:defRPr sz="4800" b="1"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609600" y="1175787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45" name="Shape 45"/>
          <p:cNvCxnSpPr/>
          <p:nvPr/>
        </p:nvCxnSpPr>
        <p:spPr>
          <a:xfrm>
            <a:off x="609600" y="6324600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533"/>
              </a:spcAft>
              <a:defRPr sz="3200"/>
            </a:lvl1pPr>
            <a:lvl2pPr lvl="1" rtl="0">
              <a:spcBef>
                <a:spcPts val="0"/>
              </a:spcBef>
              <a:spcAft>
                <a:spcPts val="533"/>
              </a:spcAft>
              <a:defRPr sz="3200"/>
            </a:lvl2pPr>
            <a:lvl3pPr lvl="2" rtl="0">
              <a:spcBef>
                <a:spcPts val="0"/>
              </a:spcBef>
              <a:spcAft>
                <a:spcPts val="533"/>
              </a:spcAft>
              <a:defRPr sz="3200"/>
            </a:lvl3pPr>
            <a:lvl4pPr lvl="3" rtl="0">
              <a:spcBef>
                <a:spcPts val="0"/>
              </a:spcBef>
              <a:spcAft>
                <a:spcPts val="533"/>
              </a:spcAft>
              <a:defRPr sz="2400"/>
            </a:lvl4pPr>
            <a:lvl5pPr lvl="4" rtl="0">
              <a:spcBef>
                <a:spcPts val="0"/>
              </a:spcBef>
              <a:spcAft>
                <a:spcPts val="533"/>
              </a:spcAft>
              <a:defRPr sz="2400"/>
            </a:lvl5pPr>
            <a:lvl6pPr lvl="5" rtl="0">
              <a:spcBef>
                <a:spcPts val="0"/>
              </a:spcBef>
              <a:spcAft>
                <a:spcPts val="533"/>
              </a:spcAft>
              <a:defRPr sz="2400"/>
            </a:lvl6pPr>
            <a:lvl7pPr lvl="6" rtl="0">
              <a:spcBef>
                <a:spcPts val="0"/>
              </a:spcBef>
              <a:spcAft>
                <a:spcPts val="533"/>
              </a:spcAft>
              <a:defRPr sz="2400"/>
            </a:lvl7pPr>
            <a:lvl8pPr lvl="7" rtl="0">
              <a:spcBef>
                <a:spcPts val="0"/>
              </a:spcBef>
              <a:spcAft>
                <a:spcPts val="533"/>
              </a:spcAft>
              <a:defRPr sz="2400"/>
            </a:lvl8pPr>
            <a:lvl9pPr lvl="8" rtl="0">
              <a:spcBef>
                <a:spcPts val="0"/>
              </a:spcBef>
              <a:spcAft>
                <a:spcPts val="533"/>
              </a:spcAft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Title and two 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l" rtl="0">
              <a:spcBef>
                <a:spcPts val="0"/>
              </a:spcBef>
              <a:buSzPct val="100000"/>
              <a:buFont typeface="Arial"/>
              <a:buNone/>
              <a:defRPr sz="4800" b="1"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5384800" cy="483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3200"/>
            </a:lvl1pPr>
            <a:lvl2pPr lvl="1" rtl="0">
              <a:spcBef>
                <a:spcPts val="0"/>
              </a:spcBef>
              <a:defRPr sz="3200"/>
            </a:lvl2pPr>
            <a:lvl3pPr lvl="2" rtl="0">
              <a:spcBef>
                <a:spcPts val="0"/>
              </a:spcBef>
              <a:defRPr sz="3200"/>
            </a:lvl3pPr>
            <a:lvl4pPr lvl="3" rtl="0">
              <a:spcBef>
                <a:spcPts val="0"/>
              </a:spcBef>
              <a:defRPr sz="2400"/>
            </a:lvl4pPr>
            <a:lvl5pPr lvl="4" rtl="0">
              <a:spcBef>
                <a:spcPts val="0"/>
              </a:spcBef>
              <a:defRPr sz="2400"/>
            </a:lvl5pPr>
            <a:lvl6pPr lvl="5" rtl="0">
              <a:spcBef>
                <a:spcPts val="0"/>
              </a:spcBef>
              <a:defRPr sz="2400"/>
            </a:lvl6pPr>
            <a:lvl7pPr lvl="6" rtl="0">
              <a:spcBef>
                <a:spcPts val="0"/>
              </a:spcBef>
              <a:defRPr sz="2400"/>
            </a:lvl7pPr>
            <a:lvl8pPr lvl="7" rtl="0">
              <a:spcBef>
                <a:spcPts val="0"/>
              </a:spcBef>
              <a:defRPr sz="2400"/>
            </a:lvl8pPr>
            <a:lvl9pPr lvl="8" rtl="0">
              <a:spcBef>
                <a:spcPts val="0"/>
              </a:spcBef>
              <a:defRPr sz="24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6197600" y="1295400"/>
            <a:ext cx="5384800" cy="483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3200"/>
            </a:lvl1pPr>
            <a:lvl2pPr lvl="1" rtl="0">
              <a:spcBef>
                <a:spcPts val="0"/>
              </a:spcBef>
              <a:defRPr sz="3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defRPr sz="3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defRPr sz="2400"/>
            </a:lvl9pPr>
          </a:lstStyle>
          <a:p>
            <a:endParaRPr/>
          </a:p>
        </p:txBody>
      </p:sp>
      <p:cxnSp>
        <p:nvCxnSpPr>
          <p:cNvPr id="51" name="Shape 51"/>
          <p:cNvCxnSpPr/>
          <p:nvPr/>
        </p:nvCxnSpPr>
        <p:spPr>
          <a:xfrm>
            <a:off x="609600" y="1175787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2" name="Shape 52"/>
          <p:cNvCxnSpPr/>
          <p:nvPr/>
        </p:nvCxnSpPr>
        <p:spPr>
          <a:xfrm>
            <a:off x="609600" y="6324600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55" name="Shape 55"/>
          <p:cNvCxnSpPr/>
          <p:nvPr/>
        </p:nvCxnSpPr>
        <p:spPr>
          <a:xfrm>
            <a:off x="609600" y="1175787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6" name="Shape 56"/>
          <p:cNvCxnSpPr/>
          <p:nvPr/>
        </p:nvCxnSpPr>
        <p:spPr>
          <a:xfrm>
            <a:off x="609600" y="6324600"/>
            <a:ext cx="10972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1625600" y="2978404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541060"/>
            <a:ext cx="10801350" cy="1305579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26025"/>
            <a:ext cx="10515600" cy="4150940"/>
          </a:xfrm>
        </p:spPr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TextBox 6"/>
          <p:cNvSpPr txBox="1">
            <a:spLocks/>
          </p:cNvSpPr>
          <p:nvPr userDrawn="1"/>
        </p:nvSpPr>
        <p:spPr>
          <a:xfrm>
            <a:off x="175999" y="17172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uFillTx/>
              </a:rPr>
              <a:t>Todo</a:t>
            </a:r>
            <a:r>
              <a:rPr lang="en-US" dirty="0">
                <a:uFillTx/>
              </a:rPr>
              <a:t> Slide</a:t>
            </a:r>
          </a:p>
        </p:txBody>
      </p:sp>
      <p:sp>
        <p:nvSpPr>
          <p:cNvPr id="8" name="TextBox 7"/>
          <p:cNvSpPr txBox="1">
            <a:spLocks/>
          </p:cNvSpPr>
          <p:nvPr userDrawn="1"/>
        </p:nvSpPr>
        <p:spPr>
          <a:xfrm rot="2080315">
            <a:off x="8030560" y="740354"/>
            <a:ext cx="5319706" cy="461665"/>
          </a:xfrm>
          <a:prstGeom prst="rect">
            <a:avLst/>
          </a:prstGeom>
          <a:pattFill prst="wdUpDiag">
            <a:fgClr>
              <a:schemeClr val="accent2">
                <a:lumMod val="50000"/>
              </a:schemeClr>
            </a:fgClr>
            <a:bgClr>
              <a:srgbClr val="FFC000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effectLst>
                  <a:glow rad="368300">
                    <a:srgbClr val="FFC000">
                      <a:alpha val="76000"/>
                    </a:srgbClr>
                  </a:glow>
                </a:effectLst>
                <a:uFillTx/>
              </a:rPr>
              <a:t>Under Construction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1pPr>
            <a:lvl2pPr marL="45720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2pPr>
            <a:lvl3pPr marL="10620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3pPr>
            <a:lvl4pPr marL="159385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4pPr>
            <a:lvl5pPr marL="20526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9/2/19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9/2/19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9/2/19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2450" y="320675"/>
            <a:ext cx="10801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 defTabSz="914377"/>
              <a:t>9/2/19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 defTabSz="914377"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0" r:id="rId19"/>
    <p:sldLayoutId id="2147483681" r:id="rId20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uFillTx/>
          <a:latin typeface="+mj-lt"/>
          <a:ea typeface="Helvetica Neue" charset="0"/>
          <a:cs typeface="Helvetica Neue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2200"/>
        </a:spcBef>
        <a:buFont typeface="Wingdings" charset="2"/>
        <a:buNone/>
        <a:defRPr sz="2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0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en-US">
          <a:uFillTx/>
        </a:defRPr>
      </a:defPPr>
      <a:lvl1pPr marL="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8940800" cy="90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l" rtl="0">
              <a:spcBef>
                <a:spcPts val="0"/>
              </a:spcBef>
              <a:buClr>
                <a:srgbClr val="3B7EA1"/>
              </a:buClr>
              <a:buSzPct val="100000"/>
              <a:buFont typeface="Arial"/>
              <a:buNone/>
              <a:defRPr sz="3600" b="1" i="0" u="none" strike="noStrike" cap="none">
                <a:solidFill>
                  <a:srgbClr val="3B7EA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36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09600" y="1295400"/>
            <a:ext cx="10972800" cy="483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l" rtl="0">
              <a:spcBef>
                <a:spcPts val="480"/>
              </a:spcBef>
              <a:buClr>
                <a:srgbClr val="C4820E"/>
              </a:buClr>
              <a:buSzPct val="100000"/>
              <a:buFont typeface="Arial"/>
              <a:buChar char="●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480"/>
              </a:spcBef>
              <a:buClr>
                <a:srgbClr val="C4820E"/>
              </a:buClr>
              <a:buSzPct val="100000"/>
              <a:buFont typeface="Courier New"/>
              <a:buChar char="o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480"/>
              </a:spcBef>
              <a:buClr>
                <a:srgbClr val="C4820E"/>
              </a:buClr>
              <a:buSzPct val="100000"/>
              <a:buFont typeface="Wingdings"/>
              <a:buChar char="§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360"/>
              </a:spcBef>
              <a:buClr>
                <a:srgbClr val="C4820E"/>
              </a:buClr>
              <a:buSzPct val="1000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360"/>
              </a:spcBef>
              <a:buClr>
                <a:srgbClr val="C4820E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360"/>
              </a:spcBef>
              <a:buClr>
                <a:srgbClr val="C4820E"/>
              </a:buClr>
              <a:buSzPct val="100000"/>
              <a:buFont typeface="Wingdings"/>
              <a:buChar char="§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360"/>
              </a:spcBef>
              <a:buClr>
                <a:srgbClr val="C4820E"/>
              </a:buClr>
              <a:buSzPct val="1000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360"/>
              </a:spcBef>
              <a:buClr>
                <a:srgbClr val="C4820E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360"/>
              </a:spcBef>
              <a:buClr>
                <a:srgbClr val="C4820E"/>
              </a:buClr>
              <a:buSzPct val="100000"/>
              <a:buFont typeface="Wingdings"/>
              <a:buChar char="§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885572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296863" marR="0" lvl="0" indent="-284163" algn="l" rtl="0">
        <a:lnSpc>
          <a:spcPct val="100000"/>
        </a:lnSpc>
        <a:spcBef>
          <a:spcPts val="0"/>
        </a:spcBef>
        <a:spcAft>
          <a:spcPts val="0"/>
        </a:spcAft>
        <a:buNone/>
        <a:tabLst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mailto:jegonzal@cs.berkeley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s100.org/fa19/calendar" TargetMode="External"/><Relationship Id="rId2" Type="http://schemas.openxmlformats.org/officeDocument/2006/relationships/hyperlink" Target="http://ds100.org/fa191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822127" y="386493"/>
            <a:ext cx="10764822" cy="4076701"/>
          </a:xfrm>
        </p:spPr>
        <p:txBody>
          <a:bodyPr anchor="ctr">
            <a:normAutofit/>
          </a:bodyPr>
          <a:lstStyle/>
          <a:p>
            <a:pPr algn="l"/>
            <a:r>
              <a:rPr lang="en-US" sz="7200" b="1" dirty="0">
                <a:uFillTx/>
              </a:rPr>
              <a:t>Data Science 100</a:t>
            </a:r>
            <a:br>
              <a:rPr lang="en-US" sz="6600" dirty="0">
                <a:uFillTx/>
              </a:rPr>
            </a:br>
            <a:r>
              <a:rPr lang="en-US" sz="6600" i="1" dirty="0">
                <a:uFillTx/>
              </a:rPr>
              <a:t>Principles &amp; Techniques of Data Science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15264" y="4240481"/>
            <a:ext cx="8338783" cy="1352550"/>
          </a:xfrm>
        </p:spPr>
        <p:txBody>
          <a:bodyPr>
            <a:noAutofit/>
          </a:bodyPr>
          <a:lstStyle/>
          <a:p>
            <a:pPr algn="l"/>
            <a:r>
              <a:rPr lang="en-US" sz="1800" dirty="0">
                <a:uFillTx/>
              </a:rPr>
              <a:t>Slides by:</a:t>
            </a:r>
          </a:p>
          <a:p>
            <a:pPr algn="l"/>
            <a:r>
              <a:rPr lang="en-US" b="1" dirty="0">
                <a:uFillTx/>
              </a:rPr>
              <a:t>Deborah Nolan</a:t>
            </a:r>
          </a:p>
          <a:p>
            <a:pPr algn="l"/>
            <a:r>
              <a:rPr lang="en-US" sz="2000" dirty="0">
                <a:hlinkClick r:id="rId2"/>
              </a:rPr>
              <a:t>deborah_nolan</a:t>
            </a:r>
            <a:r>
              <a:rPr lang="en-US" sz="2000" dirty="0">
                <a:uFillTx/>
                <a:hlinkClick r:id="rId2"/>
              </a:rPr>
              <a:t>@berkeley.edu</a:t>
            </a:r>
          </a:p>
          <a:p>
            <a:pPr algn="l"/>
            <a:endParaRPr lang="en-US" sz="2000" dirty="0">
              <a:uFillTx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8202939" y="3515940"/>
            <a:ext cx="2960361" cy="2855070"/>
            <a:chOff x="2398281" y="1322640"/>
            <a:chExt cx="4896161" cy="4722019"/>
          </a:xfrm>
        </p:grpSpPr>
        <p:cxnSp>
          <p:nvCxnSpPr>
            <p:cNvPr id="18" name="Straight Arrow Connector 17"/>
            <p:cNvCxnSpPr/>
            <p:nvPr/>
          </p:nvCxnSpPr>
          <p:spPr>
            <a:xfrm>
              <a:off x="4095395" y="2226135"/>
              <a:ext cx="13716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6451680" y="3096066"/>
              <a:ext cx="0" cy="1371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H="1">
              <a:off x="4095395" y="5336382"/>
              <a:ext cx="13716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3015076" y="3096066"/>
              <a:ext cx="0" cy="1371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523009" y="1322640"/>
              <a:ext cx="984132" cy="19852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Times" charset="0"/>
                  <a:ea typeface="Times" charset="0"/>
                  <a:cs typeface="Times" charset="0"/>
                </a:rPr>
                <a:t>?</a:t>
              </a:r>
            </a:p>
          </p:txBody>
        </p: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855018" y="1774180"/>
              <a:ext cx="1193324" cy="1013344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08918" y="4881179"/>
              <a:ext cx="1685524" cy="1163480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398281" y="4628688"/>
              <a:ext cx="1233590" cy="121916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Minimize the Average Loss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95325" y="1389564"/>
                <a:ext cx="10515600" cy="4593463"/>
              </a:xfrm>
            </p:spPr>
            <p:txBody>
              <a:bodyPr>
                <a:normAutofit/>
              </a:bodyPr>
              <a:lstStyle/>
              <a:p>
                <a:pPr marL="14287" indent="0">
                  <a:buNone/>
                </a:pPr>
                <a:endParaRPr lang="en-US" dirty="0"/>
              </a:p>
              <a:p>
                <a:pPr marL="14287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32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n-US" sz="3200" dirty="0"/>
              </a:p>
              <a:p>
                <a:pPr marL="457200" lvl="1" indent="0">
                  <a:buNone/>
                </a:pPr>
                <a:endParaRPr lang="en-US" sz="3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95325" y="1389564"/>
                <a:ext cx="10515600" cy="4593463"/>
              </a:xfrm>
              <a:blipFill>
                <a:blip r:embed="rId2"/>
                <a:stretch>
                  <a:fillRect t="-28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8595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Refresher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13A9FA-BE00-9E47-A6B3-10E356EBAD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7028" y="1646238"/>
            <a:ext cx="2425700" cy="1257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A92489-21AA-D249-AD0B-F71AE5BBF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825" y="3600451"/>
            <a:ext cx="46863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689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Minimize the Average Loss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endParaRPr lang="en-US" dirty="0"/>
          </a:p>
          <a:p>
            <a:pPr marL="14287" indent="0">
              <a:buNone/>
            </a:pP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B737C0-9475-5F4E-BF39-3FA8F7C2A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1484897"/>
            <a:ext cx="4087140" cy="186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154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96C6E-3EB4-9444-BEDA-E456D2E80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A40FE-9DB9-DF4D-897B-CA6DBEACC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614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Sample Average Minimizes Empirical Risk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endParaRPr lang="en-US" dirty="0"/>
          </a:p>
          <a:p>
            <a:pPr marL="14287" indent="0">
              <a:buNone/>
            </a:pP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B88A65-9358-4F4A-A505-165ABC8FE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290" y="2312154"/>
            <a:ext cx="8711815" cy="165541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D3278D6-1845-2444-9244-902747C1DEB5}"/>
              </a:ext>
            </a:extLst>
          </p:cNvPr>
          <p:cNvGrpSpPr/>
          <p:nvPr/>
        </p:nvGrpSpPr>
        <p:grpSpPr>
          <a:xfrm>
            <a:off x="838200" y="3930579"/>
            <a:ext cx="4184542" cy="1901159"/>
            <a:chOff x="838200" y="3930579"/>
            <a:chExt cx="4184542" cy="190115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E6634BC-3E03-6749-8ED3-4E256865D680}"/>
                </a:ext>
              </a:extLst>
            </p:cNvPr>
            <p:cNvSpPr txBox="1"/>
            <p:nvPr/>
          </p:nvSpPr>
          <p:spPr>
            <a:xfrm>
              <a:off x="838200" y="4754520"/>
              <a:ext cx="4184542" cy="1077218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This is the Sample Variance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03246C3-6BE6-E444-B223-CAAA08B5C3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41156" y="3930579"/>
              <a:ext cx="711630" cy="846443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5001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Life Cycle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89CA39-3ADE-F440-83D7-D923D243C2A9}"/>
              </a:ext>
            </a:extLst>
          </p:cNvPr>
          <p:cNvGrpSpPr/>
          <p:nvPr/>
        </p:nvGrpSpPr>
        <p:grpSpPr>
          <a:xfrm>
            <a:off x="3756347" y="2039767"/>
            <a:ext cx="4797468" cy="3756599"/>
            <a:chOff x="2523009" y="1322640"/>
            <a:chExt cx="4771433" cy="4722019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382F38D4-3513-454A-ADDE-9EBAA62207DB}"/>
                </a:ext>
              </a:extLst>
            </p:cNvPr>
            <p:cNvCxnSpPr/>
            <p:nvPr/>
          </p:nvCxnSpPr>
          <p:spPr>
            <a:xfrm>
              <a:off x="4095395" y="2226135"/>
              <a:ext cx="13716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F2A052C-A722-2642-9D77-AF38A312C208}"/>
                </a:ext>
              </a:extLst>
            </p:cNvPr>
            <p:cNvCxnSpPr/>
            <p:nvPr/>
          </p:nvCxnSpPr>
          <p:spPr>
            <a:xfrm>
              <a:off x="6451680" y="3096066"/>
              <a:ext cx="0" cy="1371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FEBD54-ED1F-2F4C-A4B3-8986D15CF61A}"/>
                </a:ext>
              </a:extLst>
            </p:cNvPr>
            <p:cNvSpPr txBox="1"/>
            <p:nvPr/>
          </p:nvSpPr>
          <p:spPr>
            <a:xfrm>
              <a:off x="2523009" y="1322640"/>
              <a:ext cx="984132" cy="19852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Times" charset="0"/>
                  <a:ea typeface="Times" charset="0"/>
                  <a:cs typeface="Times" charset="0"/>
                </a:rPr>
                <a:t>?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2DFB649-C8DE-B846-B8E5-81E59382FB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855018" y="1774180"/>
              <a:ext cx="1193324" cy="101334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770DAF5-A36D-4742-B35C-53B096CF8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08918" y="4881179"/>
              <a:ext cx="1685524" cy="1163480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81BD3DC-836B-DD45-B941-3A5CCAFF6D93}"/>
              </a:ext>
            </a:extLst>
          </p:cNvPr>
          <p:cNvSpPr txBox="1"/>
          <p:nvPr/>
        </p:nvSpPr>
        <p:spPr>
          <a:xfrm>
            <a:off x="1224368" y="3996202"/>
            <a:ext cx="4044782" cy="156966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3200" dirty="0"/>
              <a:t>In some cases we do not want/need to Generalize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63725D-FB58-484B-BF2E-A5C1C61565E3}"/>
              </a:ext>
            </a:extLst>
          </p:cNvPr>
          <p:cNvSpPr txBox="1"/>
          <p:nvPr/>
        </p:nvSpPr>
        <p:spPr>
          <a:xfrm>
            <a:off x="9296400" y="2289002"/>
            <a:ext cx="2057400" cy="12003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Data Design/ Generation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6316BE-67AF-8341-9318-45B80C7F9FED}"/>
              </a:ext>
            </a:extLst>
          </p:cNvPr>
          <p:cNvSpPr txBox="1"/>
          <p:nvPr/>
        </p:nvSpPr>
        <p:spPr>
          <a:xfrm>
            <a:off x="9296400" y="5010397"/>
            <a:ext cx="1549831" cy="83099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Data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0964ED-C115-E142-A8BC-AA9FD68ED747}"/>
              </a:ext>
            </a:extLst>
          </p:cNvPr>
          <p:cNvSpPr txBox="1"/>
          <p:nvPr/>
        </p:nvSpPr>
        <p:spPr>
          <a:xfrm>
            <a:off x="1224367" y="2289002"/>
            <a:ext cx="2236250" cy="83099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Question</a:t>
            </a:r>
          </a:p>
          <a:p>
            <a:r>
              <a:rPr lang="en-US" sz="2400" dirty="0"/>
              <a:t>Formulation</a:t>
            </a:r>
          </a:p>
        </p:txBody>
      </p:sp>
    </p:spTree>
    <p:extLst>
      <p:ext uri="{BB962C8B-B14F-4D97-AF65-F5344CB8AC3E}">
        <p14:creationId xmlns:p14="http://schemas.microsoft.com/office/powerpoint/2010/main" val="2950624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Consider the Question Carefully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3200" dirty="0"/>
              <a:t>What is the typical family size (children only)?</a:t>
            </a:r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3200" dirty="0"/>
              <a:t>How well can we </a:t>
            </a:r>
          </a:p>
          <a:p>
            <a:pPr marL="457200" lvl="1" indent="0">
              <a:buNone/>
            </a:pPr>
            <a:r>
              <a:rPr lang="en-US" sz="3200" dirty="0"/>
              <a:t>measure this?</a:t>
            </a:r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3200" dirty="0"/>
              <a:t>What are we trying </a:t>
            </a:r>
          </a:p>
          <a:p>
            <a:pPr marL="457200" lvl="1" indent="0">
              <a:buNone/>
            </a:pPr>
            <a:r>
              <a:rPr lang="en-US" sz="3200" dirty="0"/>
              <a:t>to measure?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CD0E42-416F-3C48-BF1B-47445D65A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401" y="2971801"/>
            <a:ext cx="4966346" cy="353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759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Focus the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3200" dirty="0"/>
              <a:t>From Female Fertility Perspective:</a:t>
            </a:r>
          </a:p>
          <a:p>
            <a:pPr marL="457200" lvl="1" indent="0">
              <a:buNone/>
            </a:pPr>
            <a:endParaRPr lang="en-US" sz="3200" dirty="0"/>
          </a:p>
          <a:p>
            <a:pPr lvl="1"/>
            <a:r>
              <a:rPr lang="en-US" sz="3200" dirty="0"/>
              <a:t>WHERE</a:t>
            </a:r>
          </a:p>
          <a:p>
            <a:pPr lvl="1"/>
            <a:r>
              <a:rPr lang="en-US" sz="3200" dirty="0"/>
              <a:t>WHEN</a:t>
            </a:r>
          </a:p>
          <a:p>
            <a:pPr lvl="1"/>
            <a:r>
              <a:rPr lang="en-US" sz="3200" dirty="0"/>
              <a:t>WHO</a:t>
            </a:r>
          </a:p>
          <a:p>
            <a:pPr lvl="1"/>
            <a:r>
              <a:rPr lang="en-US" sz="3200" dirty="0"/>
              <a:t>WHAT </a:t>
            </a:r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8339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Focus the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3200" dirty="0"/>
              <a:t>The Question gives focus to the Population that we want to study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912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Life Cycle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89CA39-3ADE-F440-83D7-D923D243C2A9}"/>
              </a:ext>
            </a:extLst>
          </p:cNvPr>
          <p:cNvGrpSpPr/>
          <p:nvPr/>
        </p:nvGrpSpPr>
        <p:grpSpPr>
          <a:xfrm>
            <a:off x="3630939" y="2398989"/>
            <a:ext cx="4675434" cy="3240807"/>
            <a:chOff x="2398281" y="1774180"/>
            <a:chExt cx="4650061" cy="4073672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55F9295-A6AE-F54C-95D0-F5A0C4B350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31871" y="2952949"/>
              <a:ext cx="1977047" cy="1928230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2DFB649-C8DE-B846-B8E5-81E59382FB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855018" y="1774180"/>
              <a:ext cx="1193324" cy="101334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41518E6-B0C0-464E-9579-249FC60071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398281" y="4628688"/>
              <a:ext cx="1233590" cy="1219164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81BD3DC-836B-DD45-B941-3A5CCAFF6D93}"/>
              </a:ext>
            </a:extLst>
          </p:cNvPr>
          <p:cNvSpPr txBox="1"/>
          <p:nvPr/>
        </p:nvSpPr>
        <p:spPr>
          <a:xfrm>
            <a:off x="712922" y="4909731"/>
            <a:ext cx="2546726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Generalization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63725D-FB58-484B-BF2E-A5C1C61565E3}"/>
              </a:ext>
            </a:extLst>
          </p:cNvPr>
          <p:cNvSpPr txBox="1"/>
          <p:nvPr/>
        </p:nvSpPr>
        <p:spPr>
          <a:xfrm>
            <a:off x="9296400" y="2289002"/>
            <a:ext cx="2057400" cy="12003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Data Design/ Generation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FED378-0EBE-4949-9D72-ED3852583D63}"/>
              </a:ext>
            </a:extLst>
          </p:cNvPr>
          <p:cNvSpPr txBox="1"/>
          <p:nvPr/>
        </p:nvSpPr>
        <p:spPr>
          <a:xfrm>
            <a:off x="6111581" y="4132095"/>
            <a:ext cx="3529421" cy="156966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Get Data from the World and Generalize Data Findings to the world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2320B45-3C84-2A47-8D46-ABC900D769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14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r>
              <a:rPr lang="en-US" i="1" dirty="0"/>
              <a:t>We have asked for permission to increase the class size to enroll  about 100 people from the wait list…. Stay tuned</a:t>
            </a:r>
          </a:p>
          <a:p>
            <a:r>
              <a:rPr lang="en-US" dirty="0"/>
              <a:t>We will try using Google forms today</a:t>
            </a:r>
          </a:p>
          <a:p>
            <a:r>
              <a:rPr lang="en-US" dirty="0"/>
              <a:t>Slides and notes from lecture available online at </a:t>
            </a:r>
            <a:r>
              <a:rPr lang="en-US" dirty="0">
                <a:hlinkClick r:id="rId2"/>
              </a:rPr>
              <a:t>http://ds100.org/fa19</a:t>
            </a:r>
            <a:r>
              <a:rPr lang="en-US" dirty="0"/>
              <a:t> </a:t>
            </a:r>
          </a:p>
          <a:p>
            <a:r>
              <a:rPr lang="en-US" dirty="0"/>
              <a:t>HW 1 is due 11:59 Wednesday Sep 4 </a:t>
            </a:r>
          </a:p>
          <a:p>
            <a:r>
              <a:rPr lang="en-US" dirty="0"/>
              <a:t>Office hours are found at </a:t>
            </a:r>
            <a:r>
              <a:rPr lang="en-US" dirty="0">
                <a:hlinkClick r:id="rId3"/>
              </a:rPr>
              <a:t>http://ds100.org/fa19/calendar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069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How Well Does our Data 100 class represent the group of interest?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sz="3200" dirty="0"/>
          </a:p>
          <a:p>
            <a:pPr lvl="1"/>
            <a:r>
              <a:rPr lang="en-US" sz="3200" dirty="0"/>
              <a:t>Mothers of children at UC Berkeley</a:t>
            </a:r>
          </a:p>
          <a:p>
            <a:pPr lvl="1"/>
            <a:r>
              <a:rPr lang="en-US" sz="3200" dirty="0"/>
              <a:t>Measure the mothers via the children </a:t>
            </a:r>
          </a:p>
          <a:p>
            <a:pPr lvl="1"/>
            <a:r>
              <a:rPr lang="en-US" sz="3200" dirty="0"/>
              <a:t>Mothers who are 40-44 in 2014</a:t>
            </a:r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3200" dirty="0"/>
              <a:t>How might these characteristics impact the estimate of the number of children a US woman bears in her lifetime in 2014? </a:t>
            </a:r>
          </a:p>
          <a:p>
            <a:pPr marL="457200" lvl="1" indent="0">
              <a:buNone/>
            </a:pPr>
            <a:r>
              <a:rPr lang="en-US" sz="3200" dirty="0"/>
              <a:t>Bias up, Bias Down, Not impact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2212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According to Pew Research Center</a:t>
            </a:r>
          </a:p>
        </p:txBody>
      </p:sp>
      <p:pic>
        <p:nvPicPr>
          <p:cNvPr id="4" name="Content Placeholder 3" descr="ST_2015-05-07_childlessness-07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7618" r="-147618"/>
          <a:stretch>
            <a:fillRect/>
          </a:stretch>
        </p:blipFill>
        <p:spPr>
          <a:xfrm>
            <a:off x="-2197705" y="1825625"/>
            <a:ext cx="10515600" cy="4351339"/>
          </a:xfrm>
        </p:spPr>
      </p:pic>
      <p:sp>
        <p:nvSpPr>
          <p:cNvPr id="5" name="TextBox 4"/>
          <p:cNvSpPr txBox="1"/>
          <p:nvPr/>
        </p:nvSpPr>
        <p:spPr>
          <a:xfrm>
            <a:off x="5757334" y="1849815"/>
            <a:ext cx="4894190" cy="107721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3200" dirty="0"/>
              <a:t>How might this impact the Data 100 average?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24286" y="5530633"/>
            <a:ext cx="4632476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www.pewsocialtrends.org</a:t>
            </a:r>
            <a:r>
              <a:rPr lang="en-US" dirty="0"/>
              <a:t>/2015/05/07/family-size-among-mothers/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C943BB-5E92-1B40-90DB-DB8FDA660513}"/>
              </a:ext>
            </a:extLst>
          </p:cNvPr>
          <p:cNvSpPr txBox="1"/>
          <p:nvPr/>
        </p:nvSpPr>
        <p:spPr>
          <a:xfrm>
            <a:off x="5624286" y="3356933"/>
            <a:ext cx="5202195" cy="175432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The data used in these analyses are designed to assess women’s fertility, and as such a “mother” is here defined as any woman who has given birth. However, many women who do not bear their own children are indeed mothers.</a:t>
            </a:r>
          </a:p>
        </p:txBody>
      </p:sp>
    </p:spTree>
    <p:extLst>
      <p:ext uri="{BB962C8B-B14F-4D97-AF65-F5344CB8AC3E}">
        <p14:creationId xmlns:p14="http://schemas.microsoft.com/office/powerpoint/2010/main" val="18200269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6122" y="442347"/>
            <a:ext cx="4590588" cy="1325563"/>
          </a:xfrm>
        </p:spPr>
        <p:txBody>
          <a:bodyPr>
            <a:noAutofit/>
          </a:bodyPr>
          <a:lstStyle/>
          <a:p>
            <a:r>
              <a:rPr lang="en-US" sz="3200" dirty="0">
                <a:uFillTx/>
              </a:rPr>
              <a:t>Population of Interest</a:t>
            </a:r>
          </a:p>
        </p:txBody>
      </p:sp>
      <p:sp>
        <p:nvSpPr>
          <p:cNvPr id="6" name="Oval 5"/>
          <p:cNvSpPr>
            <a:spLocks/>
          </p:cNvSpPr>
          <p:nvPr/>
        </p:nvSpPr>
        <p:spPr>
          <a:xfrm rot="16945689">
            <a:off x="1862096" y="98446"/>
            <a:ext cx="3929430" cy="69713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4781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6122" y="442347"/>
            <a:ext cx="4590588" cy="1325563"/>
          </a:xfrm>
        </p:spPr>
        <p:txBody>
          <a:bodyPr>
            <a:noAutofit/>
          </a:bodyPr>
          <a:lstStyle/>
          <a:p>
            <a:r>
              <a:rPr lang="en-US" sz="3200" dirty="0">
                <a:uFillTx/>
              </a:rPr>
              <a:t>Population of Interest</a:t>
            </a:r>
          </a:p>
        </p:txBody>
      </p:sp>
      <p:sp>
        <p:nvSpPr>
          <p:cNvPr id="6" name="Oval 5"/>
          <p:cNvSpPr>
            <a:spLocks/>
          </p:cNvSpPr>
          <p:nvPr/>
        </p:nvSpPr>
        <p:spPr>
          <a:xfrm rot="16945689">
            <a:off x="1862096" y="98446"/>
            <a:ext cx="3929430" cy="69713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712843" y="1738017"/>
            <a:ext cx="4306901" cy="2818190"/>
            <a:chOff x="5163670" y="2280957"/>
            <a:chExt cx="3777130" cy="3777130"/>
          </a:xfrm>
        </p:grpSpPr>
        <p:sp>
          <p:nvSpPr>
            <p:cNvPr id="7" name="Oval 6"/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8" name="TextBox 7"/>
            <p:cNvSpPr txBox="1">
              <a:spLocks/>
            </p:cNvSpPr>
            <p:nvPr/>
          </p:nvSpPr>
          <p:spPr>
            <a:xfrm rot="3600000">
              <a:off x="4736621" y="4208029"/>
              <a:ext cx="2713926" cy="944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uFillTx/>
                </a:rPr>
                <a:t>Sampling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Frame</a:t>
              </a:r>
              <a:endParaRPr lang="en-US" sz="3200" dirty="0">
                <a:solidFill>
                  <a:schemeClr val="bg1"/>
                </a:solidFill>
                <a:uFillTx/>
              </a:endParaRPr>
            </a:p>
          </p:txBody>
        </p:sp>
      </p:grpSp>
      <p:sp>
        <p:nvSpPr>
          <p:cNvPr id="9" name="Title 3">
            <a:extLst>
              <a:ext uri="{FF2B5EF4-FFF2-40B4-BE49-F238E27FC236}">
                <a16:creationId xmlns:a16="http://schemas.microsoft.com/office/drawing/2014/main" id="{CEE3968D-5811-634E-A0A3-9D524633AF92}"/>
              </a:ext>
            </a:extLst>
          </p:cNvPr>
          <p:cNvSpPr txBox="1">
            <a:spLocks/>
          </p:cNvSpPr>
          <p:nvPr/>
        </p:nvSpPr>
        <p:spPr>
          <a:xfrm>
            <a:off x="7352459" y="4716183"/>
            <a:ext cx="45905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uFillTx/>
                <a:latin typeface="+mj-lt"/>
                <a:ea typeface="Helvetica Neue" charset="0"/>
                <a:cs typeface="Helvetica Neue" charset="0"/>
              </a:defRPr>
            </a:lvl1pPr>
          </a:lstStyle>
          <a:p>
            <a:r>
              <a:rPr lang="en-US" sz="3200" dirty="0"/>
              <a:t>Access the Population through the Frame</a:t>
            </a:r>
          </a:p>
        </p:txBody>
      </p:sp>
    </p:spTree>
    <p:extLst>
      <p:ext uri="{BB962C8B-B14F-4D97-AF65-F5344CB8AC3E}">
        <p14:creationId xmlns:p14="http://schemas.microsoft.com/office/powerpoint/2010/main" val="3930970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6122" y="442347"/>
            <a:ext cx="4590588" cy="1325563"/>
          </a:xfrm>
        </p:spPr>
        <p:txBody>
          <a:bodyPr>
            <a:noAutofit/>
          </a:bodyPr>
          <a:lstStyle/>
          <a:p>
            <a:r>
              <a:rPr lang="en-US" sz="3200" dirty="0">
                <a:uFillTx/>
              </a:rPr>
              <a:t>Population of Interest</a:t>
            </a:r>
          </a:p>
        </p:txBody>
      </p:sp>
      <p:sp>
        <p:nvSpPr>
          <p:cNvPr id="6" name="Oval 5"/>
          <p:cNvSpPr>
            <a:spLocks/>
          </p:cNvSpPr>
          <p:nvPr/>
        </p:nvSpPr>
        <p:spPr>
          <a:xfrm rot="16945689">
            <a:off x="1862096" y="98446"/>
            <a:ext cx="3929430" cy="69713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712843" y="1738017"/>
            <a:ext cx="4306901" cy="2818190"/>
            <a:chOff x="5163670" y="2280957"/>
            <a:chExt cx="3777130" cy="3777130"/>
          </a:xfrm>
        </p:grpSpPr>
        <p:sp>
          <p:nvSpPr>
            <p:cNvPr id="7" name="Oval 6"/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8" name="TextBox 7"/>
            <p:cNvSpPr txBox="1">
              <a:spLocks/>
            </p:cNvSpPr>
            <p:nvPr/>
          </p:nvSpPr>
          <p:spPr>
            <a:xfrm rot="3600000">
              <a:off x="4736621" y="4208029"/>
              <a:ext cx="2713926" cy="944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uFillTx/>
                </a:rPr>
                <a:t>Sampling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Frame</a:t>
              </a:r>
              <a:endParaRPr lang="en-US" sz="3200" dirty="0">
                <a:solidFill>
                  <a:schemeClr val="bg1"/>
                </a:solidFill>
                <a:uFillTx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A9B569F-74F3-564D-8D7E-AE18CABE699C}"/>
              </a:ext>
            </a:extLst>
          </p:cNvPr>
          <p:cNvGrpSpPr/>
          <p:nvPr/>
        </p:nvGrpSpPr>
        <p:grpSpPr>
          <a:xfrm>
            <a:off x="5551051" y="2144402"/>
            <a:ext cx="2190235" cy="2110938"/>
            <a:chOff x="5163670" y="2083731"/>
            <a:chExt cx="3777130" cy="397435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931AC25-455F-B14B-B47B-730D95706ADB}"/>
                </a:ext>
              </a:extLst>
            </p:cNvPr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726685-6D86-274A-AB8C-4BD9D8D50715}"/>
                </a:ext>
              </a:extLst>
            </p:cNvPr>
            <p:cNvSpPr txBox="1">
              <a:spLocks/>
            </p:cNvSpPr>
            <p:nvPr/>
          </p:nvSpPr>
          <p:spPr>
            <a:xfrm rot="3600000">
              <a:off x="6430948" y="3118808"/>
              <a:ext cx="2866310" cy="796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FF00"/>
                  </a:solidFill>
                  <a:uFillTx/>
                </a:rPr>
                <a:t>SAMPLE</a:t>
              </a:r>
            </a:p>
          </p:txBody>
        </p:sp>
      </p:grpSp>
      <p:sp>
        <p:nvSpPr>
          <p:cNvPr id="12" name="Title 3">
            <a:extLst>
              <a:ext uri="{FF2B5EF4-FFF2-40B4-BE49-F238E27FC236}">
                <a16:creationId xmlns:a16="http://schemas.microsoft.com/office/drawing/2014/main" id="{18B5F021-7320-F145-B54D-CE4A2A5F07E9}"/>
              </a:ext>
            </a:extLst>
          </p:cNvPr>
          <p:cNvSpPr txBox="1">
            <a:spLocks/>
          </p:cNvSpPr>
          <p:nvPr/>
        </p:nvSpPr>
        <p:spPr>
          <a:xfrm>
            <a:off x="7352459" y="4716183"/>
            <a:ext cx="45905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uFillTx/>
                <a:latin typeface="+mj-lt"/>
                <a:ea typeface="Helvetica Neue" charset="0"/>
                <a:cs typeface="Helvetica Neue" charset="0"/>
              </a:defRPr>
            </a:lvl1pPr>
          </a:lstStyle>
          <a:p>
            <a:r>
              <a:rPr lang="en-US" sz="3200" dirty="0"/>
              <a:t>The Sample is a subset of the Frame </a:t>
            </a:r>
          </a:p>
        </p:txBody>
      </p:sp>
    </p:spTree>
    <p:extLst>
      <p:ext uri="{BB962C8B-B14F-4D97-AF65-F5344CB8AC3E}">
        <p14:creationId xmlns:p14="http://schemas.microsoft.com/office/powerpoint/2010/main" val="5616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6122" y="442347"/>
            <a:ext cx="4590588" cy="1325563"/>
          </a:xfrm>
        </p:spPr>
        <p:txBody>
          <a:bodyPr>
            <a:noAutofit/>
          </a:bodyPr>
          <a:lstStyle/>
          <a:p>
            <a:r>
              <a:rPr lang="en-US" sz="3200" dirty="0">
                <a:uFillTx/>
              </a:rPr>
              <a:t>Sample = </a:t>
            </a:r>
            <a:br>
              <a:rPr lang="en-US" sz="3200" dirty="0">
                <a:uFillTx/>
              </a:rPr>
            </a:br>
            <a:r>
              <a:rPr lang="en-US" sz="3200" dirty="0">
                <a:uFillTx/>
              </a:rPr>
              <a:t>Sampling Frame = Population</a:t>
            </a:r>
          </a:p>
        </p:txBody>
      </p:sp>
      <p:sp>
        <p:nvSpPr>
          <p:cNvPr id="6" name="Oval 5"/>
          <p:cNvSpPr>
            <a:spLocks/>
          </p:cNvSpPr>
          <p:nvPr/>
        </p:nvSpPr>
        <p:spPr>
          <a:xfrm rot="16945689">
            <a:off x="3586335" y="288315"/>
            <a:ext cx="3929430" cy="69713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grpSp>
        <p:nvGrpSpPr>
          <p:cNvPr id="5" name="Group 4"/>
          <p:cNvGrpSpPr/>
          <p:nvPr/>
        </p:nvGrpSpPr>
        <p:grpSpPr>
          <a:xfrm rot="538657">
            <a:off x="2182703" y="1849400"/>
            <a:ext cx="6736694" cy="3849138"/>
            <a:chOff x="5163670" y="2280957"/>
            <a:chExt cx="3777130" cy="3777130"/>
          </a:xfrm>
        </p:grpSpPr>
        <p:sp>
          <p:nvSpPr>
            <p:cNvPr id="7" name="Oval 6"/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8" name="TextBox 7"/>
            <p:cNvSpPr txBox="1">
              <a:spLocks/>
            </p:cNvSpPr>
            <p:nvPr/>
          </p:nvSpPr>
          <p:spPr>
            <a:xfrm rot="3600000">
              <a:off x="4736621" y="4208029"/>
              <a:ext cx="2713926" cy="944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uFillTx/>
                </a:rPr>
                <a:t>Sampling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Frame</a:t>
              </a:r>
              <a:endParaRPr lang="en-US" sz="3200" dirty="0">
                <a:solidFill>
                  <a:schemeClr val="bg1"/>
                </a:solidFill>
                <a:uFillTx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A9B569F-74F3-564D-8D7E-AE18CABE699C}"/>
              </a:ext>
            </a:extLst>
          </p:cNvPr>
          <p:cNvGrpSpPr/>
          <p:nvPr/>
        </p:nvGrpSpPr>
        <p:grpSpPr>
          <a:xfrm rot="647432">
            <a:off x="2246376" y="1825748"/>
            <a:ext cx="6609347" cy="3718569"/>
            <a:chOff x="5163670" y="2083731"/>
            <a:chExt cx="3777130" cy="397435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931AC25-455F-B14B-B47B-730D95706ADB}"/>
                </a:ext>
              </a:extLst>
            </p:cNvPr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726685-6D86-274A-AB8C-4BD9D8D50715}"/>
                </a:ext>
              </a:extLst>
            </p:cNvPr>
            <p:cNvSpPr txBox="1">
              <a:spLocks/>
            </p:cNvSpPr>
            <p:nvPr/>
          </p:nvSpPr>
          <p:spPr>
            <a:xfrm rot="3600000">
              <a:off x="6430948" y="3118808"/>
              <a:ext cx="2866310" cy="796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FF00"/>
                  </a:solidFill>
                  <a:uFillTx/>
                </a:rPr>
                <a:t>SAMPLE</a:t>
              </a:r>
            </a:p>
          </p:txBody>
        </p:sp>
      </p:grpSp>
      <p:sp>
        <p:nvSpPr>
          <p:cNvPr id="12" name="Title 3">
            <a:extLst>
              <a:ext uri="{FF2B5EF4-FFF2-40B4-BE49-F238E27FC236}">
                <a16:creationId xmlns:a16="http://schemas.microsoft.com/office/drawing/2014/main" id="{B4B12F54-6A77-1F42-BE52-C5ED45DC17D6}"/>
              </a:ext>
            </a:extLst>
          </p:cNvPr>
          <p:cNvSpPr txBox="1">
            <a:spLocks/>
          </p:cNvSpPr>
          <p:nvPr/>
        </p:nvSpPr>
        <p:spPr>
          <a:xfrm>
            <a:off x="6883165" y="353179"/>
            <a:ext cx="45905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uFillTx/>
                <a:latin typeface="+mj-lt"/>
                <a:ea typeface="Helvetica Neue" charset="0"/>
                <a:cs typeface="Helvetica Neue" charset="0"/>
              </a:defRPr>
            </a:lvl1pPr>
          </a:lstStyle>
          <a:p>
            <a:r>
              <a:rPr lang="en-US" sz="3200" dirty="0"/>
              <a:t>Scenario: Census</a:t>
            </a:r>
          </a:p>
        </p:txBody>
      </p:sp>
    </p:spTree>
    <p:extLst>
      <p:ext uri="{BB962C8B-B14F-4D97-AF65-F5344CB8AC3E}">
        <p14:creationId xmlns:p14="http://schemas.microsoft.com/office/powerpoint/2010/main" val="210547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6122" y="442347"/>
            <a:ext cx="4590588" cy="1325563"/>
          </a:xfrm>
        </p:spPr>
        <p:txBody>
          <a:bodyPr>
            <a:noAutofit/>
          </a:bodyPr>
          <a:lstStyle/>
          <a:p>
            <a:r>
              <a:rPr lang="en-US" sz="3200" dirty="0">
                <a:uFillTx/>
              </a:rPr>
              <a:t>Sampling Frame = Population</a:t>
            </a:r>
          </a:p>
        </p:txBody>
      </p:sp>
      <p:sp>
        <p:nvSpPr>
          <p:cNvPr id="6" name="Oval 5"/>
          <p:cNvSpPr>
            <a:spLocks/>
          </p:cNvSpPr>
          <p:nvPr/>
        </p:nvSpPr>
        <p:spPr>
          <a:xfrm rot="16945689">
            <a:off x="3586335" y="288315"/>
            <a:ext cx="3929430" cy="69713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grpSp>
        <p:nvGrpSpPr>
          <p:cNvPr id="5" name="Group 4"/>
          <p:cNvGrpSpPr/>
          <p:nvPr/>
        </p:nvGrpSpPr>
        <p:grpSpPr>
          <a:xfrm rot="538657">
            <a:off x="2182703" y="1849400"/>
            <a:ext cx="6736694" cy="3849138"/>
            <a:chOff x="5163670" y="2280957"/>
            <a:chExt cx="3777130" cy="3777130"/>
          </a:xfrm>
        </p:grpSpPr>
        <p:sp>
          <p:nvSpPr>
            <p:cNvPr id="7" name="Oval 6"/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8" name="TextBox 7"/>
            <p:cNvSpPr txBox="1">
              <a:spLocks/>
            </p:cNvSpPr>
            <p:nvPr/>
          </p:nvSpPr>
          <p:spPr>
            <a:xfrm rot="3600000">
              <a:off x="4736621" y="4208029"/>
              <a:ext cx="2713926" cy="944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uFillTx/>
                </a:rPr>
                <a:t>Sampling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Frame</a:t>
              </a:r>
              <a:endParaRPr lang="en-US" sz="3200" dirty="0">
                <a:solidFill>
                  <a:schemeClr val="bg1"/>
                </a:solidFill>
                <a:uFillTx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A9B569F-74F3-564D-8D7E-AE18CABE699C}"/>
              </a:ext>
            </a:extLst>
          </p:cNvPr>
          <p:cNvGrpSpPr/>
          <p:nvPr/>
        </p:nvGrpSpPr>
        <p:grpSpPr>
          <a:xfrm>
            <a:off x="5707137" y="2718500"/>
            <a:ext cx="2190235" cy="2110938"/>
            <a:chOff x="5163670" y="2083731"/>
            <a:chExt cx="3777130" cy="397435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931AC25-455F-B14B-B47B-730D95706ADB}"/>
                </a:ext>
              </a:extLst>
            </p:cNvPr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726685-6D86-274A-AB8C-4BD9D8D50715}"/>
                </a:ext>
              </a:extLst>
            </p:cNvPr>
            <p:cNvSpPr txBox="1">
              <a:spLocks/>
            </p:cNvSpPr>
            <p:nvPr/>
          </p:nvSpPr>
          <p:spPr>
            <a:xfrm rot="3600000">
              <a:off x="6430948" y="3118808"/>
              <a:ext cx="2866310" cy="796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FF00"/>
                  </a:solidFill>
                  <a:uFillTx/>
                </a:rPr>
                <a:t>SAMPLE</a:t>
              </a:r>
            </a:p>
          </p:txBody>
        </p:sp>
      </p:grpSp>
      <p:sp>
        <p:nvSpPr>
          <p:cNvPr id="12" name="Title 3">
            <a:extLst>
              <a:ext uri="{FF2B5EF4-FFF2-40B4-BE49-F238E27FC236}">
                <a16:creationId xmlns:a16="http://schemas.microsoft.com/office/drawing/2014/main" id="{B4B12F54-6A77-1F42-BE52-C5ED45DC17D6}"/>
              </a:ext>
            </a:extLst>
          </p:cNvPr>
          <p:cNvSpPr txBox="1">
            <a:spLocks/>
          </p:cNvSpPr>
          <p:nvPr/>
        </p:nvSpPr>
        <p:spPr>
          <a:xfrm>
            <a:off x="6883165" y="353179"/>
            <a:ext cx="4590588" cy="17767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uFillTx/>
                <a:latin typeface="+mj-lt"/>
                <a:ea typeface="Helvetica Neue" charset="0"/>
                <a:cs typeface="Helvetica Neue" charset="0"/>
              </a:defRPr>
            </a:lvl1pPr>
          </a:lstStyle>
          <a:p>
            <a:r>
              <a:rPr lang="en-US" sz="3200" dirty="0"/>
              <a:t>Scenario: Access to all members of the Population when sampling</a:t>
            </a:r>
          </a:p>
        </p:txBody>
      </p:sp>
    </p:spTree>
    <p:extLst>
      <p:ext uri="{BB962C8B-B14F-4D97-AF65-F5344CB8AC3E}">
        <p14:creationId xmlns:p14="http://schemas.microsoft.com/office/powerpoint/2010/main" val="143045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6122" y="442347"/>
            <a:ext cx="4590588" cy="1325563"/>
          </a:xfrm>
        </p:spPr>
        <p:txBody>
          <a:bodyPr>
            <a:noAutofit/>
          </a:bodyPr>
          <a:lstStyle/>
          <a:p>
            <a:r>
              <a:rPr lang="en-US" sz="3200" dirty="0">
                <a:uFillTx/>
              </a:rPr>
              <a:t>Sampling Frame = Sample</a:t>
            </a:r>
          </a:p>
        </p:txBody>
      </p:sp>
      <p:sp>
        <p:nvSpPr>
          <p:cNvPr id="6" name="Oval 5"/>
          <p:cNvSpPr>
            <a:spLocks/>
          </p:cNvSpPr>
          <p:nvPr/>
        </p:nvSpPr>
        <p:spPr>
          <a:xfrm rot="16945689">
            <a:off x="1862096" y="98446"/>
            <a:ext cx="3929430" cy="69713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712843" y="1738017"/>
            <a:ext cx="4306901" cy="2818190"/>
            <a:chOff x="5163670" y="2280957"/>
            <a:chExt cx="3777130" cy="3777130"/>
          </a:xfrm>
        </p:grpSpPr>
        <p:sp>
          <p:nvSpPr>
            <p:cNvPr id="7" name="Oval 6"/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8" name="TextBox 7"/>
            <p:cNvSpPr txBox="1">
              <a:spLocks/>
            </p:cNvSpPr>
            <p:nvPr/>
          </p:nvSpPr>
          <p:spPr>
            <a:xfrm rot="3600000">
              <a:off x="4736621" y="4208029"/>
              <a:ext cx="2713926" cy="944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uFillTx/>
                </a:rPr>
                <a:t>Sampling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Frame</a:t>
              </a:r>
              <a:endParaRPr lang="en-US" sz="3200" dirty="0">
                <a:solidFill>
                  <a:schemeClr val="bg1"/>
                </a:solidFill>
                <a:uFillTx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A9B569F-74F3-564D-8D7E-AE18CABE699C}"/>
              </a:ext>
            </a:extLst>
          </p:cNvPr>
          <p:cNvGrpSpPr/>
          <p:nvPr/>
        </p:nvGrpSpPr>
        <p:grpSpPr>
          <a:xfrm>
            <a:off x="3712843" y="1619828"/>
            <a:ext cx="4306901" cy="3054568"/>
            <a:chOff x="5163670" y="2083731"/>
            <a:chExt cx="3777130" cy="397435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931AC25-455F-B14B-B47B-730D95706ADB}"/>
                </a:ext>
              </a:extLst>
            </p:cNvPr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726685-6D86-274A-AB8C-4BD9D8D50715}"/>
                </a:ext>
              </a:extLst>
            </p:cNvPr>
            <p:cNvSpPr txBox="1">
              <a:spLocks/>
            </p:cNvSpPr>
            <p:nvPr/>
          </p:nvSpPr>
          <p:spPr>
            <a:xfrm rot="3600000">
              <a:off x="6430948" y="3118808"/>
              <a:ext cx="2866310" cy="796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FF00"/>
                  </a:solidFill>
                  <a:uFillTx/>
                </a:rPr>
                <a:t>SAMPLE</a:t>
              </a:r>
            </a:p>
          </p:txBody>
        </p:sp>
      </p:grpSp>
      <p:sp>
        <p:nvSpPr>
          <p:cNvPr id="12" name="Title 3">
            <a:extLst>
              <a:ext uri="{FF2B5EF4-FFF2-40B4-BE49-F238E27FC236}">
                <a16:creationId xmlns:a16="http://schemas.microsoft.com/office/drawing/2014/main" id="{69FE0A46-0167-C342-A822-A2288335CD77}"/>
              </a:ext>
            </a:extLst>
          </p:cNvPr>
          <p:cNvSpPr txBox="1">
            <a:spLocks/>
          </p:cNvSpPr>
          <p:nvPr/>
        </p:nvSpPr>
        <p:spPr>
          <a:xfrm>
            <a:off x="6883165" y="353179"/>
            <a:ext cx="45905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uFillTx/>
                <a:latin typeface="+mj-lt"/>
                <a:ea typeface="Helvetica Neue" charset="0"/>
                <a:cs typeface="Helvetica Neue" charset="0"/>
              </a:defRPr>
            </a:lvl1pPr>
          </a:lstStyle>
          <a:p>
            <a:r>
              <a:rPr lang="en-US" sz="3200" dirty="0"/>
              <a:t>Scenario: Administrative Data</a:t>
            </a:r>
          </a:p>
        </p:txBody>
      </p:sp>
    </p:spTree>
    <p:extLst>
      <p:ext uri="{BB962C8B-B14F-4D97-AF65-F5344CB8AC3E}">
        <p14:creationId xmlns:p14="http://schemas.microsoft.com/office/powerpoint/2010/main" val="372315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6122" y="442347"/>
            <a:ext cx="4590588" cy="1325563"/>
          </a:xfrm>
        </p:spPr>
        <p:txBody>
          <a:bodyPr>
            <a:noAutofit/>
          </a:bodyPr>
          <a:lstStyle/>
          <a:p>
            <a:r>
              <a:rPr lang="en-US" sz="3200" dirty="0">
                <a:uFillTx/>
              </a:rPr>
              <a:t>Population of Interest</a:t>
            </a:r>
          </a:p>
        </p:txBody>
      </p:sp>
      <p:sp>
        <p:nvSpPr>
          <p:cNvPr id="6" name="Oval 5"/>
          <p:cNvSpPr>
            <a:spLocks/>
          </p:cNvSpPr>
          <p:nvPr/>
        </p:nvSpPr>
        <p:spPr>
          <a:xfrm rot="16945689">
            <a:off x="1862096" y="98446"/>
            <a:ext cx="3929430" cy="69713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712843" y="1738017"/>
            <a:ext cx="4306901" cy="2818190"/>
            <a:chOff x="5163670" y="2280957"/>
            <a:chExt cx="3777130" cy="3777130"/>
          </a:xfrm>
        </p:grpSpPr>
        <p:sp>
          <p:nvSpPr>
            <p:cNvPr id="7" name="Oval 6"/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8" name="TextBox 7"/>
            <p:cNvSpPr txBox="1">
              <a:spLocks/>
            </p:cNvSpPr>
            <p:nvPr/>
          </p:nvSpPr>
          <p:spPr>
            <a:xfrm rot="3600000">
              <a:off x="4736621" y="4208029"/>
              <a:ext cx="2713926" cy="944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uFillTx/>
                </a:rPr>
                <a:t>Sampling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Frame</a:t>
              </a:r>
              <a:endParaRPr lang="en-US" sz="3200" dirty="0">
                <a:solidFill>
                  <a:schemeClr val="bg1"/>
                </a:solidFill>
                <a:uFillTx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A9B569F-74F3-564D-8D7E-AE18CABE699C}"/>
              </a:ext>
            </a:extLst>
          </p:cNvPr>
          <p:cNvGrpSpPr/>
          <p:nvPr/>
        </p:nvGrpSpPr>
        <p:grpSpPr>
          <a:xfrm>
            <a:off x="5551051" y="2144402"/>
            <a:ext cx="2190235" cy="2110938"/>
            <a:chOff x="5163670" y="2083731"/>
            <a:chExt cx="3777130" cy="397435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931AC25-455F-B14B-B47B-730D95706ADB}"/>
                </a:ext>
              </a:extLst>
            </p:cNvPr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726685-6D86-274A-AB8C-4BD9D8D50715}"/>
                </a:ext>
              </a:extLst>
            </p:cNvPr>
            <p:cNvSpPr txBox="1">
              <a:spLocks/>
            </p:cNvSpPr>
            <p:nvPr/>
          </p:nvSpPr>
          <p:spPr>
            <a:xfrm rot="3600000">
              <a:off x="6430948" y="3118808"/>
              <a:ext cx="2866310" cy="796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FF00"/>
                  </a:solidFill>
                  <a:uFillTx/>
                </a:rPr>
                <a:t>SAMPLE</a:t>
              </a:r>
            </a:p>
          </p:txBody>
        </p:sp>
      </p:grpSp>
      <p:sp>
        <p:nvSpPr>
          <p:cNvPr id="12" name="Title 3">
            <a:extLst>
              <a:ext uri="{FF2B5EF4-FFF2-40B4-BE49-F238E27FC236}">
                <a16:creationId xmlns:a16="http://schemas.microsoft.com/office/drawing/2014/main" id="{CCC6BA09-A454-B848-8E3C-F18D913ED228}"/>
              </a:ext>
            </a:extLst>
          </p:cNvPr>
          <p:cNvSpPr txBox="1">
            <a:spLocks/>
          </p:cNvSpPr>
          <p:nvPr/>
        </p:nvSpPr>
        <p:spPr>
          <a:xfrm>
            <a:off x="6883165" y="353179"/>
            <a:ext cx="45905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uFillTx/>
                <a:latin typeface="+mj-lt"/>
                <a:ea typeface="Helvetica Neue" charset="0"/>
                <a:cs typeface="Helvetica Neue" charset="0"/>
              </a:defRPr>
            </a:lvl1pPr>
          </a:lstStyle>
          <a:p>
            <a:r>
              <a:rPr lang="en-US" sz="3200" dirty="0"/>
              <a:t>Most Common Scenario</a:t>
            </a:r>
          </a:p>
        </p:txBody>
      </p:sp>
    </p:spTree>
    <p:extLst>
      <p:ext uri="{BB962C8B-B14F-4D97-AF65-F5344CB8AC3E}">
        <p14:creationId xmlns:p14="http://schemas.microsoft.com/office/powerpoint/2010/main" val="372331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How are the data generated?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r>
              <a:rPr lang="en-US" dirty="0"/>
              <a:t>What is the population of interest?</a:t>
            </a:r>
          </a:p>
          <a:p>
            <a:r>
              <a:rPr lang="en-US" dirty="0"/>
              <a:t>What is the sampling frame?</a:t>
            </a:r>
          </a:p>
          <a:p>
            <a:r>
              <a:rPr lang="en-US" dirty="0"/>
              <a:t>How are the data generated? 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281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Life Cycle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89CA39-3ADE-F440-83D7-D923D243C2A9}"/>
              </a:ext>
            </a:extLst>
          </p:cNvPr>
          <p:cNvGrpSpPr/>
          <p:nvPr/>
        </p:nvGrpSpPr>
        <p:grpSpPr>
          <a:xfrm>
            <a:off x="3630939" y="2039767"/>
            <a:ext cx="4922877" cy="3756599"/>
            <a:chOff x="2398281" y="1322640"/>
            <a:chExt cx="4896161" cy="4722019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382F38D4-3513-454A-ADDE-9EBAA62207DB}"/>
                </a:ext>
              </a:extLst>
            </p:cNvPr>
            <p:cNvCxnSpPr/>
            <p:nvPr/>
          </p:nvCxnSpPr>
          <p:spPr>
            <a:xfrm>
              <a:off x="4095395" y="2226135"/>
              <a:ext cx="13716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F2A052C-A722-2642-9D77-AF38A312C208}"/>
                </a:ext>
              </a:extLst>
            </p:cNvPr>
            <p:cNvCxnSpPr/>
            <p:nvPr/>
          </p:nvCxnSpPr>
          <p:spPr>
            <a:xfrm>
              <a:off x="6451680" y="3096066"/>
              <a:ext cx="0" cy="1371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55F9295-A6AE-F54C-95D0-F5A0C4B3503C}"/>
                </a:ext>
              </a:extLst>
            </p:cNvPr>
            <p:cNvCxnSpPr/>
            <p:nvPr/>
          </p:nvCxnSpPr>
          <p:spPr>
            <a:xfrm flipH="1">
              <a:off x="4095395" y="5336382"/>
              <a:ext cx="13716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5DCB11B-7519-674C-9C65-B8359B4E7B6C}"/>
                </a:ext>
              </a:extLst>
            </p:cNvPr>
            <p:cNvCxnSpPr/>
            <p:nvPr/>
          </p:nvCxnSpPr>
          <p:spPr>
            <a:xfrm flipV="1">
              <a:off x="3015076" y="3096066"/>
              <a:ext cx="0" cy="1371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FEBD54-ED1F-2F4C-A4B3-8986D15CF61A}"/>
                </a:ext>
              </a:extLst>
            </p:cNvPr>
            <p:cNvSpPr txBox="1"/>
            <p:nvPr/>
          </p:nvSpPr>
          <p:spPr>
            <a:xfrm>
              <a:off x="2523009" y="1322640"/>
              <a:ext cx="984132" cy="19852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Times" charset="0"/>
                  <a:ea typeface="Times" charset="0"/>
                  <a:cs typeface="Times" charset="0"/>
                </a:rPr>
                <a:t>?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2DFB649-C8DE-B846-B8E5-81E59382FB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855018" y="1774180"/>
              <a:ext cx="1193324" cy="101334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770DAF5-A36D-4742-B35C-53B096CF8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08918" y="4881179"/>
              <a:ext cx="1685524" cy="116348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41518E6-B0C0-464E-9579-249FC60071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398281" y="4628688"/>
              <a:ext cx="1233590" cy="1219164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81BD3DC-836B-DD45-B941-3A5CCAFF6D93}"/>
              </a:ext>
            </a:extLst>
          </p:cNvPr>
          <p:cNvSpPr txBox="1"/>
          <p:nvPr/>
        </p:nvSpPr>
        <p:spPr>
          <a:xfrm>
            <a:off x="712922" y="4909731"/>
            <a:ext cx="2546726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Generalization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63725D-FB58-484B-BF2E-A5C1C61565E3}"/>
              </a:ext>
            </a:extLst>
          </p:cNvPr>
          <p:cNvSpPr txBox="1"/>
          <p:nvPr/>
        </p:nvSpPr>
        <p:spPr>
          <a:xfrm>
            <a:off x="9296400" y="2289002"/>
            <a:ext cx="2057400" cy="12003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Data Design/ Generation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6316BE-67AF-8341-9318-45B80C7F9FED}"/>
              </a:ext>
            </a:extLst>
          </p:cNvPr>
          <p:cNvSpPr txBox="1"/>
          <p:nvPr/>
        </p:nvSpPr>
        <p:spPr>
          <a:xfrm>
            <a:off x="9296400" y="5010397"/>
            <a:ext cx="1549831" cy="83099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Data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0964ED-C115-E142-A8BC-AA9FD68ED747}"/>
              </a:ext>
            </a:extLst>
          </p:cNvPr>
          <p:cNvSpPr txBox="1"/>
          <p:nvPr/>
        </p:nvSpPr>
        <p:spPr>
          <a:xfrm>
            <a:off x="1224367" y="2289002"/>
            <a:ext cx="2236250" cy="83099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Question</a:t>
            </a:r>
          </a:p>
          <a:p>
            <a:r>
              <a:rPr lang="en-US" sz="2400" dirty="0"/>
              <a:t>Formulation</a:t>
            </a:r>
          </a:p>
        </p:txBody>
      </p:sp>
    </p:spTree>
    <p:extLst>
      <p:ext uri="{BB962C8B-B14F-4D97-AF65-F5344CB8AC3E}">
        <p14:creationId xmlns:p14="http://schemas.microsoft.com/office/powerpoint/2010/main" val="39309468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803" y="3136108"/>
            <a:ext cx="10515600" cy="2852737"/>
          </a:xfrm>
        </p:spPr>
        <p:txBody>
          <a:bodyPr>
            <a:normAutofit fontScale="90000"/>
          </a:bodyPr>
          <a:lstStyle/>
          <a:p>
            <a:r>
              <a:rPr lang="en-US" dirty="0">
                <a:uFillTx/>
              </a:rPr>
              <a:t>DETOUR:</a:t>
            </a:r>
            <a:br>
              <a:rPr lang="en-US" dirty="0">
                <a:uFillTx/>
              </a:rPr>
            </a:br>
            <a:r>
              <a:rPr lang="en-US" dirty="0">
                <a:uFillTx/>
              </a:rPr>
              <a:t>1. </a:t>
            </a:r>
            <a:r>
              <a:rPr lang="en-US" dirty="0"/>
              <a:t>The simple random sample</a:t>
            </a:r>
            <a:br>
              <a:rPr lang="en-US" dirty="0"/>
            </a:br>
            <a:r>
              <a:rPr lang="en-US" dirty="0"/>
              <a:t>2. Why is a probability sample so desirable?</a:t>
            </a:r>
            <a:br>
              <a:rPr lang="en-US" dirty="0"/>
            </a:br>
            <a:br>
              <a:rPr lang="en-US" dirty="0"/>
            </a:br>
            <a:endParaRPr lang="en-US" i="1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19385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6122" y="442347"/>
            <a:ext cx="4590588" cy="1325563"/>
          </a:xfrm>
        </p:spPr>
        <p:txBody>
          <a:bodyPr>
            <a:noAutofit/>
          </a:bodyPr>
          <a:lstStyle/>
          <a:p>
            <a:r>
              <a:rPr lang="en-US" sz="3200" dirty="0">
                <a:uFillTx/>
              </a:rPr>
              <a:t>Sampling Frame = Population</a:t>
            </a:r>
          </a:p>
        </p:txBody>
      </p:sp>
      <p:sp>
        <p:nvSpPr>
          <p:cNvPr id="6" name="Oval 5"/>
          <p:cNvSpPr>
            <a:spLocks/>
          </p:cNvSpPr>
          <p:nvPr/>
        </p:nvSpPr>
        <p:spPr>
          <a:xfrm rot="16945689">
            <a:off x="3586335" y="288315"/>
            <a:ext cx="3929430" cy="69713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grpSp>
        <p:nvGrpSpPr>
          <p:cNvPr id="5" name="Group 4"/>
          <p:cNvGrpSpPr/>
          <p:nvPr/>
        </p:nvGrpSpPr>
        <p:grpSpPr>
          <a:xfrm rot="538657">
            <a:off x="2182703" y="1849400"/>
            <a:ext cx="6736694" cy="3849138"/>
            <a:chOff x="5163670" y="2280957"/>
            <a:chExt cx="3777130" cy="3777130"/>
          </a:xfrm>
        </p:grpSpPr>
        <p:sp>
          <p:nvSpPr>
            <p:cNvPr id="7" name="Oval 6"/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8" name="TextBox 7"/>
            <p:cNvSpPr txBox="1">
              <a:spLocks/>
            </p:cNvSpPr>
            <p:nvPr/>
          </p:nvSpPr>
          <p:spPr>
            <a:xfrm rot="3600000">
              <a:off x="4736621" y="4208029"/>
              <a:ext cx="2713926" cy="944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uFillTx/>
                </a:rPr>
                <a:t>Sampling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Frame</a:t>
              </a:r>
              <a:endParaRPr lang="en-US" sz="3200" dirty="0">
                <a:solidFill>
                  <a:schemeClr val="bg1"/>
                </a:solidFill>
                <a:uFillTx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A9B569F-74F3-564D-8D7E-AE18CABE699C}"/>
              </a:ext>
            </a:extLst>
          </p:cNvPr>
          <p:cNvGrpSpPr/>
          <p:nvPr/>
        </p:nvGrpSpPr>
        <p:grpSpPr>
          <a:xfrm>
            <a:off x="5707137" y="2718500"/>
            <a:ext cx="2190235" cy="2110938"/>
            <a:chOff x="5163670" y="2083731"/>
            <a:chExt cx="3777130" cy="397435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931AC25-455F-B14B-B47B-730D95706ADB}"/>
                </a:ext>
              </a:extLst>
            </p:cNvPr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726685-6D86-274A-AB8C-4BD9D8D50715}"/>
                </a:ext>
              </a:extLst>
            </p:cNvPr>
            <p:cNvSpPr txBox="1">
              <a:spLocks/>
            </p:cNvSpPr>
            <p:nvPr/>
          </p:nvSpPr>
          <p:spPr>
            <a:xfrm rot="3600000">
              <a:off x="6430948" y="3118808"/>
              <a:ext cx="2866310" cy="796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FF00"/>
                  </a:solidFill>
                  <a:uFillTx/>
                </a:rPr>
                <a:t>SAMPLE</a:t>
              </a:r>
            </a:p>
          </p:txBody>
        </p:sp>
      </p:grpSp>
      <p:sp>
        <p:nvSpPr>
          <p:cNvPr id="12" name="Title 3">
            <a:extLst>
              <a:ext uri="{FF2B5EF4-FFF2-40B4-BE49-F238E27FC236}">
                <a16:creationId xmlns:a16="http://schemas.microsoft.com/office/drawing/2014/main" id="{B4B12F54-6A77-1F42-BE52-C5ED45DC17D6}"/>
              </a:ext>
            </a:extLst>
          </p:cNvPr>
          <p:cNvSpPr txBox="1">
            <a:spLocks/>
          </p:cNvSpPr>
          <p:nvPr/>
        </p:nvSpPr>
        <p:spPr>
          <a:xfrm>
            <a:off x="6883165" y="353179"/>
            <a:ext cx="4590588" cy="17767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uFillTx/>
                <a:latin typeface="+mj-lt"/>
                <a:ea typeface="Helvetica Neue" charset="0"/>
                <a:cs typeface="Helvetica Neue" charset="0"/>
              </a:defRPr>
            </a:lvl1pPr>
          </a:lstStyle>
          <a:p>
            <a:r>
              <a:rPr lang="en-US" sz="3200" dirty="0"/>
              <a:t>Scenario: Access to all members of the Population when sampling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0C4E5C-8009-D149-9799-E5569E63EC44}"/>
              </a:ext>
            </a:extLst>
          </p:cNvPr>
          <p:cNvSpPr txBox="1">
            <a:spLocks/>
          </p:cNvSpPr>
          <p:nvPr/>
        </p:nvSpPr>
        <p:spPr>
          <a:xfrm>
            <a:off x="9431204" y="4153644"/>
            <a:ext cx="19105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FF00"/>
                </a:solidFill>
                <a:uFillTx/>
              </a:rPr>
              <a:t>HOW IS THE SAMPLE TAKEN?</a:t>
            </a:r>
          </a:p>
        </p:txBody>
      </p:sp>
    </p:spTree>
    <p:extLst>
      <p:ext uri="{BB962C8B-B14F-4D97-AF65-F5344CB8AC3E}">
        <p14:creationId xmlns:p14="http://schemas.microsoft.com/office/powerpoint/2010/main" val="404883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Simple Random Sample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r>
              <a:rPr lang="en-US" i="1" dirty="0"/>
              <a:t>Suppose we have a population with N subjects</a:t>
            </a:r>
          </a:p>
          <a:p>
            <a:r>
              <a:rPr lang="en-US" i="1" dirty="0"/>
              <a:t>We want to sample </a:t>
            </a:r>
            <a:r>
              <a:rPr lang="en-US" b="1" i="1" dirty="0"/>
              <a:t>n</a:t>
            </a:r>
            <a:r>
              <a:rPr lang="en-US" i="1" dirty="0"/>
              <a:t> of them </a:t>
            </a:r>
          </a:p>
          <a:p>
            <a:r>
              <a:rPr lang="en-US" b="1" i="1" dirty="0"/>
              <a:t>The SRS is a random sample where every unique subset of n subjects has the same chance of appearing in the sample</a:t>
            </a:r>
          </a:p>
          <a:p>
            <a:r>
              <a:rPr lang="en-US" dirty="0"/>
              <a:t>This means each person is equally likely to be in the sample</a:t>
            </a:r>
          </a:p>
        </p:txBody>
      </p:sp>
    </p:spTree>
    <p:extLst>
      <p:ext uri="{BB962C8B-B14F-4D97-AF65-F5344CB8AC3E}">
        <p14:creationId xmlns:p14="http://schemas.microsoft.com/office/powerpoint/2010/main" val="24134199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Advantages of a SRS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r>
              <a:rPr lang="en-US" i="1" dirty="0"/>
              <a:t>Representative: The sample tends to look like the population</a:t>
            </a:r>
          </a:p>
          <a:p>
            <a:r>
              <a:rPr lang="en-US" i="1" dirty="0"/>
              <a:t>Statistics based on the sample tend to be close to statistics based on the population</a:t>
            </a:r>
          </a:p>
          <a:p>
            <a:r>
              <a:rPr lang="en-US" i="1" dirty="0"/>
              <a:t>We can provide typical deviations of sample statistics from population values.</a:t>
            </a:r>
          </a:p>
          <a:p>
            <a:r>
              <a:rPr lang="en-US" i="1" dirty="0"/>
              <a:t>AND MORE…</a:t>
            </a:r>
          </a:p>
        </p:txBody>
      </p:sp>
    </p:spTree>
    <p:extLst>
      <p:ext uri="{BB962C8B-B14F-4D97-AF65-F5344CB8AC3E}">
        <p14:creationId xmlns:p14="http://schemas.microsoft.com/office/powerpoint/2010/main" val="24521827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Simple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r>
              <a:rPr lang="en-US" i="1" dirty="0"/>
              <a:t>Suppose our population contains only 10 mothers and we take a </a:t>
            </a:r>
            <a:r>
              <a:rPr lang="en-US" b="1" i="1" dirty="0"/>
              <a:t>Simple Random Sample </a:t>
            </a:r>
            <a:r>
              <a:rPr lang="en-US" i="1" dirty="0"/>
              <a:t>of 3 for our survey.</a:t>
            </a:r>
          </a:p>
          <a:p>
            <a:endParaRPr lang="en-US" i="1" dirty="0"/>
          </a:p>
          <a:p>
            <a:endParaRPr lang="en-US" i="1" dirty="0"/>
          </a:p>
          <a:p>
            <a:pPr marL="14287" indent="0">
              <a:buNone/>
            </a:pPr>
            <a:endParaRPr lang="en-US" i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2485447"/>
              </p:ext>
            </p:extLst>
          </p:nvPr>
        </p:nvGraphicFramePr>
        <p:xfrm>
          <a:off x="1494055" y="2971801"/>
          <a:ext cx="8918139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67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8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28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128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Number of Children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Proportion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73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2555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Set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endParaRPr lang="en-US" i="1" dirty="0"/>
          </a:p>
          <a:p>
            <a:pPr marL="14287" indent="0">
              <a:buNone/>
            </a:pPr>
            <a:endParaRPr lang="en-US" i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5233718"/>
              </p:ext>
            </p:extLst>
          </p:nvPr>
        </p:nvGraphicFramePr>
        <p:xfrm>
          <a:off x="3850105" y="1383633"/>
          <a:ext cx="8118172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54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81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81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81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81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Number of Children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/>
                        <a:t>Count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Proportion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7321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1B9FE95-9556-F643-B6F9-620B426DFF4C}"/>
                  </a:ext>
                </a:extLst>
              </p:cNvPr>
              <p:cNvSpPr txBox="1"/>
              <p:nvPr/>
            </p:nvSpPr>
            <p:spPr>
              <a:xfrm>
                <a:off x="1347537" y="4235116"/>
                <a:ext cx="9290172" cy="523220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800" dirty="0"/>
                  <a:t> The number of children for the first mother chosen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1B9FE95-9556-F643-B6F9-620B426DFF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7537" y="4235116"/>
                <a:ext cx="9290172" cy="523220"/>
              </a:xfrm>
              <a:prstGeom prst="rect">
                <a:avLst/>
              </a:prstGeom>
              <a:blipFill>
                <a:blip r:embed="rId2"/>
                <a:stretch>
                  <a:fillRect l="-273" t="-9302" r="-273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C73CC55-D818-E349-9D07-19BCB7F26914}"/>
                  </a:ext>
                </a:extLst>
              </p:cNvPr>
              <p:cNvSpPr txBox="1"/>
              <p:nvPr/>
            </p:nvSpPr>
            <p:spPr>
              <a:xfrm>
                <a:off x="1338619" y="5013959"/>
                <a:ext cx="10051854" cy="523220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800" dirty="0"/>
                  <a:t> The number of children for the second mother chosen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C73CC55-D818-E349-9D07-19BCB7F269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8619" y="5013959"/>
                <a:ext cx="10051854" cy="523220"/>
              </a:xfrm>
              <a:prstGeom prst="rect">
                <a:avLst/>
              </a:prstGeom>
              <a:blipFill>
                <a:blip r:embed="rId3"/>
                <a:stretch>
                  <a:fillRect l="-252" t="-11905" r="-252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CB9966-EA91-484E-AEFC-7B763DE7404B}"/>
                  </a:ext>
                </a:extLst>
              </p:cNvPr>
              <p:cNvSpPr txBox="1"/>
              <p:nvPr/>
            </p:nvSpPr>
            <p:spPr>
              <a:xfrm>
                <a:off x="1347537" y="5716481"/>
                <a:ext cx="9511643" cy="523220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800" dirty="0"/>
                  <a:t> The number of children for the third mother chosen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CB9966-EA91-484E-AEFC-7B763DE740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7537" y="5716481"/>
                <a:ext cx="9511643" cy="523220"/>
              </a:xfrm>
              <a:prstGeom prst="rect">
                <a:avLst/>
              </a:prstGeom>
              <a:blipFill>
                <a:blip r:embed="rId4"/>
                <a:stretch>
                  <a:fillRect l="-267" t="-11905" r="-267" b="-3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86848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Set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endParaRPr lang="en-US" i="1" dirty="0"/>
          </a:p>
          <a:p>
            <a:pPr marL="14287" indent="0">
              <a:buNone/>
            </a:pPr>
            <a:endParaRPr lang="en-US" i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0140894"/>
              </p:ext>
            </p:extLst>
          </p:nvPr>
        </p:nvGraphicFramePr>
        <p:xfrm>
          <a:off x="4851947" y="221139"/>
          <a:ext cx="6787603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74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75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75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7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75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7042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Number of Children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7042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7042">
                <a:tc>
                  <a:txBody>
                    <a:bodyPr/>
                    <a:lstStyle/>
                    <a:p>
                      <a:r>
                        <a:rPr lang="en-US" sz="2800"/>
                        <a:t>Count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7042">
                <a:tc>
                  <a:txBody>
                    <a:bodyPr/>
                    <a:lstStyle/>
                    <a:p>
                      <a:r>
                        <a:rPr lang="en-US" sz="2800" dirty="0"/>
                        <a:t>Percent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7321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1B9FE95-9556-F643-B6F9-620B426DFF4C}"/>
                  </a:ext>
                </a:extLst>
              </p:cNvPr>
              <p:cNvSpPr txBox="1"/>
              <p:nvPr/>
            </p:nvSpPr>
            <p:spPr>
              <a:xfrm>
                <a:off x="1026695" y="2542365"/>
                <a:ext cx="9290172" cy="523220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800" dirty="0"/>
                  <a:t> The number of children for the first mother chosen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1B9FE95-9556-F643-B6F9-620B426DFF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6695" y="2542365"/>
                <a:ext cx="9290172" cy="523220"/>
              </a:xfrm>
              <a:prstGeom prst="rect">
                <a:avLst/>
              </a:prstGeom>
              <a:blipFill>
                <a:blip r:embed="rId2"/>
                <a:stretch>
                  <a:fillRect l="-273" t="-11905" r="-410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0A1E8DCA-D6EE-4546-B178-A0FEB12D4BD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66941531"/>
                  </p:ext>
                </p:extLst>
              </p:nvPr>
            </p:nvGraphicFramePr>
            <p:xfrm>
              <a:off x="1937334" y="3489500"/>
              <a:ext cx="8031582" cy="15544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5651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397042"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Probability Distribution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97042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4+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97042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>
                <a:extLst>
                  <a:ext uri="{FF2B5EF4-FFF2-40B4-BE49-F238E27FC236}">
                    <a16:creationId xmlns:a16="http://schemas.microsoft.com/office/drawing/2014/main" id="{0A1E8DCA-D6EE-4546-B178-A0FEB12D4BD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66941531"/>
                  </p:ext>
                </p:extLst>
              </p:nvPr>
            </p:nvGraphicFramePr>
            <p:xfrm>
              <a:off x="1937334" y="3489500"/>
              <a:ext cx="8031582" cy="15544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5651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518160"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Probability Distribution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4+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649" t="-214634" r="-312338" b="-1951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7913597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endParaRPr lang="en-US" i="1" dirty="0"/>
          </a:p>
          <a:p>
            <a:pPr marL="14287" indent="0">
              <a:buNone/>
            </a:pPr>
            <a:endParaRPr lang="en-US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1B9FE95-9556-F643-B6F9-620B426DFF4C}"/>
                  </a:ext>
                </a:extLst>
              </p:cNvPr>
              <p:cNvSpPr txBox="1"/>
              <p:nvPr/>
            </p:nvSpPr>
            <p:spPr>
              <a:xfrm>
                <a:off x="1026695" y="2542365"/>
                <a:ext cx="9290172" cy="1384995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800" dirty="0"/>
                  <a:t> The number of children for the first mother chosen</a:t>
                </a:r>
              </a:p>
              <a:p>
                <a:endParaRPr lang="en-US" sz="2800" dirty="0"/>
              </a:p>
              <a:p>
                <a:r>
                  <a:rPr lang="en-US" sz="2800" dirty="0"/>
                  <a:t>What is the  expected value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800" dirty="0"/>
                  <a:t>?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1B9FE95-9556-F643-B6F9-620B426DFF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6695" y="2542365"/>
                <a:ext cx="9290172" cy="1384995"/>
              </a:xfrm>
              <a:prstGeom prst="rect">
                <a:avLst/>
              </a:prstGeom>
              <a:blipFill>
                <a:blip r:embed="rId2"/>
                <a:stretch>
                  <a:fillRect l="-1230" t="-4545" r="-410" b="-118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33F0C5DE-B8F4-2744-95CC-1147C7F012F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68274118"/>
                  </p:ext>
                </p:extLst>
              </p:nvPr>
            </p:nvGraphicFramePr>
            <p:xfrm>
              <a:off x="2080209" y="693654"/>
              <a:ext cx="8031582" cy="15544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5651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397042"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Probability Distribution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97042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4+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97042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33F0C5DE-B8F4-2744-95CC-1147C7F012F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68274118"/>
                  </p:ext>
                </p:extLst>
              </p:nvPr>
            </p:nvGraphicFramePr>
            <p:xfrm>
              <a:off x="2080209" y="693654"/>
              <a:ext cx="8031582" cy="15544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5651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518160"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Probability Distribution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4+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t="-214634" r="-312338" b="-1951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188B9019-05E7-0541-9037-85D21E13A6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695" y="4410044"/>
            <a:ext cx="1193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6640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endParaRPr lang="en-US" i="1" dirty="0"/>
          </a:p>
          <a:p>
            <a:pPr marL="14287" indent="0">
              <a:buNone/>
            </a:pPr>
            <a:endParaRPr lang="en-US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1B9FE95-9556-F643-B6F9-620B426DFF4C}"/>
                  </a:ext>
                </a:extLst>
              </p:cNvPr>
              <p:cNvSpPr txBox="1"/>
              <p:nvPr/>
            </p:nvSpPr>
            <p:spPr>
              <a:xfrm>
                <a:off x="552450" y="667622"/>
                <a:ext cx="10942932" cy="646331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3600" dirty="0"/>
                  <a:t> number of children for the 2</a:t>
                </a:r>
                <a:r>
                  <a:rPr lang="en-US" sz="3600" baseline="30000" dirty="0"/>
                  <a:t>nd</a:t>
                </a:r>
                <a:r>
                  <a:rPr lang="en-US" sz="3600" dirty="0"/>
                  <a:t> mother chosen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1B9FE95-9556-F643-B6F9-620B426DFF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450" y="667622"/>
                <a:ext cx="10942932" cy="646331"/>
              </a:xfrm>
              <a:prstGeom prst="rect">
                <a:avLst/>
              </a:prstGeom>
              <a:blipFill>
                <a:blip r:embed="rId2"/>
                <a:stretch>
                  <a:fillRect l="-580" t="-13725" r="-696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77A6AE92-9B53-0A4C-9374-0869F303C19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46473114"/>
                  </p:ext>
                </p:extLst>
              </p:nvPr>
            </p:nvGraphicFramePr>
            <p:xfrm>
              <a:off x="1668379" y="1688265"/>
              <a:ext cx="8031582" cy="15544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5651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397042"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Probability Distribution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97042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4+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97042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>
                <a:extLst>
                  <a:ext uri="{FF2B5EF4-FFF2-40B4-BE49-F238E27FC236}">
                    <a16:creationId xmlns:a16="http://schemas.microsoft.com/office/drawing/2014/main" id="{77A6AE92-9B53-0A4C-9374-0869F303C19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46473114"/>
                  </p:ext>
                </p:extLst>
              </p:nvPr>
            </p:nvGraphicFramePr>
            <p:xfrm>
              <a:off x="1668379" y="1688265"/>
              <a:ext cx="8031582" cy="15544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5651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518766">
                      <a:extLst>
                        <a:ext uri="{9D8B030D-6E8A-4147-A177-3AD203B41FA5}">
                          <a16:colId xmlns:a16="http://schemas.microsoft.com/office/drawing/2014/main" val="20004"/>
                        </a:ext>
                      </a:extLst>
                    </a:gridCol>
                  </a:tblGrid>
                  <a:tr h="518160">
                    <a:tc>
                      <a:txBody>
                        <a:bodyPr/>
                        <a:lstStyle/>
                        <a:p>
                          <a:endParaRPr lang="en-US" sz="2800" dirty="0"/>
                        </a:p>
                      </a:txBody>
                      <a:tcPr/>
                    </a:tc>
                    <a:tc gridSpan="4"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Probability Distribution</a:t>
                          </a: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r>
                            <a:rPr lang="en-US" sz="2800" dirty="0"/>
                            <a:t>x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800" dirty="0"/>
                            <a:t>4+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1816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649" t="-214634" r="-312338" b="-1951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US" sz="28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1871132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endParaRPr lang="en-US" i="1" dirty="0"/>
          </a:p>
          <a:p>
            <a:pPr marL="14287" indent="0">
              <a:buNone/>
            </a:pPr>
            <a:endParaRPr lang="en-US" i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1B9FE95-9556-F643-B6F9-620B426DFF4C}"/>
                  </a:ext>
                </a:extLst>
              </p:cNvPr>
              <p:cNvSpPr txBox="1"/>
              <p:nvPr/>
            </p:nvSpPr>
            <p:spPr>
              <a:xfrm>
                <a:off x="552450" y="667622"/>
                <a:ext cx="10942932" cy="646331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3600" dirty="0"/>
                  <a:t> number of children for the 2</a:t>
                </a:r>
                <a:r>
                  <a:rPr lang="en-US" sz="3600" baseline="30000" dirty="0"/>
                  <a:t>nd</a:t>
                </a:r>
                <a:r>
                  <a:rPr lang="en-US" sz="3600" dirty="0"/>
                  <a:t> mother chosen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1B9FE95-9556-F643-B6F9-620B426DFF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450" y="667622"/>
                <a:ext cx="10942932" cy="646331"/>
              </a:xfrm>
              <a:prstGeom prst="rect">
                <a:avLst/>
              </a:prstGeom>
              <a:blipFill>
                <a:blip r:embed="rId2"/>
                <a:stretch>
                  <a:fillRect l="-580" t="-13725" r="-696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7865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START SIMPLE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87201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US" sz="3200" dirty="0"/>
              <a:t>QUESTION:</a:t>
            </a:r>
          </a:p>
          <a:p>
            <a:pPr marL="14287" indent="0">
              <a:buNone/>
            </a:pPr>
            <a:r>
              <a:rPr lang="en-US" sz="3200" dirty="0"/>
              <a:t>What is the typical family size (children only)?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5611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803" y="2283701"/>
            <a:ext cx="10515600" cy="2852737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DETOUR CONTINUED:</a:t>
            </a:r>
            <a:br>
              <a:rPr lang="en-US" dirty="0"/>
            </a:br>
            <a:r>
              <a:rPr lang="en-US" dirty="0"/>
              <a:t>Why is the expected value a desirable summary of a probability distribution?</a:t>
            </a:r>
            <a:endParaRPr lang="en-US" i="1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0633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Random Variables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46238"/>
                <a:ext cx="10515600" cy="4593463"/>
              </a:xfrm>
            </p:spPr>
            <p:txBody>
              <a:bodyPr>
                <a:normAutofit/>
              </a:bodyPr>
              <a:lstStyle/>
              <a:p>
                <a:pPr marL="14287" indent="0">
                  <a:buNone/>
                </a:pPr>
                <a:r>
                  <a:rPr lang="en-US" sz="3200" dirty="0"/>
                  <a:t>Random Variables: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 , …, 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sz="3200" dirty="0"/>
              </a:p>
              <a:p>
                <a:pPr marL="14287" indent="0">
                  <a:buNone/>
                </a:pPr>
                <a:r>
                  <a:rPr lang="en-US" sz="3200" dirty="0"/>
                  <a:t>Random ERROR: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, …, 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US" sz="3200" b="0" dirty="0"/>
              </a:p>
              <a:p>
                <a:pPr marL="14287" indent="0">
                  <a:buNone/>
                </a:pPr>
                <a:r>
                  <a:rPr lang="en-US" sz="3200" dirty="0"/>
                  <a:t>LOSS: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endParaRPr lang="en-US" sz="3200" b="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46238"/>
                <a:ext cx="10515600" cy="4593463"/>
              </a:xfrm>
              <a:blipFill>
                <a:blip r:embed="rId2"/>
                <a:stretch>
                  <a:fillRect l="-1206" t="-2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783690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Summarizing the Probability Distribution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endParaRPr lang="en-US" dirty="0"/>
          </a:p>
          <a:p>
            <a:pPr marL="14287" indent="0">
              <a:buNone/>
            </a:pPr>
            <a:r>
              <a:rPr lang="en-US" sz="3200" dirty="0"/>
              <a:t>EXPECTED LOSS: </a:t>
            </a:r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3200" dirty="0"/>
              <a:t>AKA RISK</a:t>
            </a:r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  <a:p>
            <a:pPr marL="457200" lvl="1" indent="0">
              <a:buNone/>
            </a:pPr>
            <a:r>
              <a:rPr lang="en-US" sz="3200" dirty="0"/>
              <a:t>Minimize the risk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374045-A73D-F94D-A15A-1AD705755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3162300"/>
            <a:ext cx="7885934" cy="83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270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Properties of Expected Value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DCA36B-5A49-254F-A773-4823B3076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667" y="1517901"/>
            <a:ext cx="6640141" cy="17215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4AAED5E-A535-894C-BAB0-3F4B60A6A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67" y="3739481"/>
            <a:ext cx="3239860" cy="753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903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Minimize the Risk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endParaRPr lang="en-US" dirty="0"/>
          </a:p>
          <a:p>
            <a:pPr marL="14287" indent="0">
              <a:buNone/>
            </a:pP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FD606-BD73-F847-91C9-853F5DB3C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11016"/>
            <a:ext cx="22225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525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96C6E-3EB4-9444-BEDA-E456D2E80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A40FE-9DB9-DF4D-897B-CA6DBEACC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480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Expected Value Minimizes Risk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endParaRPr lang="en-US" dirty="0"/>
          </a:p>
          <a:p>
            <a:pPr marL="14287" indent="0">
              <a:buNone/>
            </a:pPr>
            <a:endParaRPr lang="en-US" sz="3200" dirty="0"/>
          </a:p>
          <a:p>
            <a:pPr marL="457200" lvl="1" indent="0">
              <a:buNone/>
            </a:pPr>
            <a:endParaRPr lang="en-US" sz="32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D3278D6-1845-2444-9244-902747C1DEB5}"/>
              </a:ext>
            </a:extLst>
          </p:cNvPr>
          <p:cNvGrpSpPr/>
          <p:nvPr/>
        </p:nvGrpSpPr>
        <p:grpSpPr>
          <a:xfrm>
            <a:off x="838200" y="3854114"/>
            <a:ext cx="4184542" cy="1977624"/>
            <a:chOff x="838200" y="3854114"/>
            <a:chExt cx="4184542" cy="197762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E6634BC-3E03-6749-8ED3-4E256865D680}"/>
                </a:ext>
              </a:extLst>
            </p:cNvPr>
            <p:cNvSpPr txBox="1"/>
            <p:nvPr/>
          </p:nvSpPr>
          <p:spPr>
            <a:xfrm>
              <a:off x="838200" y="4754520"/>
              <a:ext cx="4184542" cy="1077218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This side is the Variance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03246C3-6BE6-E444-B223-CAAA08B5C3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3240" y="3854114"/>
              <a:ext cx="711630" cy="846443"/>
            </a:xfrm>
            <a:prstGeom prst="straightConnector1">
              <a:avLst/>
            </a:prstGeom>
            <a:ln w="444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7504C07-1C17-5E49-9302-4320FD730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74129"/>
            <a:ext cx="9984492" cy="94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557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Life Cycle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89CA39-3ADE-F440-83D7-D923D243C2A9}"/>
              </a:ext>
            </a:extLst>
          </p:cNvPr>
          <p:cNvGrpSpPr/>
          <p:nvPr/>
        </p:nvGrpSpPr>
        <p:grpSpPr>
          <a:xfrm>
            <a:off x="3630939" y="2398989"/>
            <a:ext cx="4675434" cy="3240807"/>
            <a:chOff x="2398281" y="1774180"/>
            <a:chExt cx="4650061" cy="4073672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55F9295-A6AE-F54C-95D0-F5A0C4B350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31871" y="2952949"/>
              <a:ext cx="1977047" cy="1928230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2DFB649-C8DE-B846-B8E5-81E59382FB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855018" y="1774180"/>
              <a:ext cx="1193324" cy="101334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41518E6-B0C0-464E-9579-249FC60071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398281" y="4628688"/>
              <a:ext cx="1233590" cy="1219164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81BD3DC-836B-DD45-B941-3A5CCAFF6D93}"/>
              </a:ext>
            </a:extLst>
          </p:cNvPr>
          <p:cNvSpPr txBox="1"/>
          <p:nvPr/>
        </p:nvSpPr>
        <p:spPr>
          <a:xfrm>
            <a:off x="712922" y="4909731"/>
            <a:ext cx="2546726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Generalization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63725D-FB58-484B-BF2E-A5C1C61565E3}"/>
              </a:ext>
            </a:extLst>
          </p:cNvPr>
          <p:cNvSpPr txBox="1"/>
          <p:nvPr/>
        </p:nvSpPr>
        <p:spPr>
          <a:xfrm>
            <a:off x="9296400" y="2289002"/>
            <a:ext cx="2057400" cy="12003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Data Design/ Generation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7790F-67E9-AC4D-917F-0CE9586C0434}"/>
              </a:ext>
            </a:extLst>
          </p:cNvPr>
          <p:cNvSpPr txBox="1"/>
          <p:nvPr/>
        </p:nvSpPr>
        <p:spPr>
          <a:xfrm>
            <a:off x="6192252" y="3731784"/>
            <a:ext cx="6208295" cy="304698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3200" dirty="0"/>
              <a:t>Probability Samples give us Representative Data where the sample average is well behaved and an accurate estimate of the population average</a:t>
            </a:r>
          </a:p>
        </p:txBody>
      </p:sp>
    </p:spTree>
    <p:extLst>
      <p:ext uri="{BB962C8B-B14F-4D97-AF65-F5344CB8AC3E}">
        <p14:creationId xmlns:p14="http://schemas.microsoft.com/office/powerpoint/2010/main" val="36836859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6122" y="442347"/>
            <a:ext cx="4590588" cy="1325563"/>
          </a:xfrm>
        </p:spPr>
        <p:txBody>
          <a:bodyPr>
            <a:noAutofit/>
          </a:bodyPr>
          <a:lstStyle/>
          <a:p>
            <a:r>
              <a:rPr lang="en-US" sz="3200" dirty="0">
                <a:uFillTx/>
              </a:rPr>
              <a:t>Sampling Frame = Sample</a:t>
            </a:r>
          </a:p>
        </p:txBody>
      </p:sp>
      <p:sp>
        <p:nvSpPr>
          <p:cNvPr id="6" name="Oval 5"/>
          <p:cNvSpPr>
            <a:spLocks/>
          </p:cNvSpPr>
          <p:nvPr/>
        </p:nvSpPr>
        <p:spPr>
          <a:xfrm rot="16945689">
            <a:off x="1862096" y="98446"/>
            <a:ext cx="3929430" cy="697130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292813" y="1767910"/>
            <a:ext cx="6543870" cy="3780467"/>
            <a:chOff x="5163670" y="2280957"/>
            <a:chExt cx="3777130" cy="3777130"/>
          </a:xfrm>
        </p:grpSpPr>
        <p:sp>
          <p:nvSpPr>
            <p:cNvPr id="7" name="Oval 6"/>
            <p:cNvSpPr>
              <a:spLocks/>
            </p:cNvSpPr>
            <p:nvPr/>
          </p:nvSpPr>
          <p:spPr>
            <a:xfrm>
              <a:off x="5163670" y="2280957"/>
              <a:ext cx="3777130" cy="377713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8" name="TextBox 7"/>
            <p:cNvSpPr txBox="1">
              <a:spLocks/>
            </p:cNvSpPr>
            <p:nvPr/>
          </p:nvSpPr>
          <p:spPr>
            <a:xfrm rot="3600000">
              <a:off x="4736621" y="4208029"/>
              <a:ext cx="2713926" cy="944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uFillTx/>
                </a:rPr>
                <a:t>Sampling</a:t>
              </a:r>
            </a:p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Frame</a:t>
              </a:r>
              <a:endParaRPr lang="en-US" sz="3200" dirty="0">
                <a:solidFill>
                  <a:schemeClr val="bg1"/>
                </a:solidFill>
                <a:uFillTx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A9B569F-74F3-564D-8D7E-AE18CABE699C}"/>
              </a:ext>
            </a:extLst>
          </p:cNvPr>
          <p:cNvGrpSpPr/>
          <p:nvPr/>
        </p:nvGrpSpPr>
        <p:grpSpPr>
          <a:xfrm>
            <a:off x="1475875" y="1771409"/>
            <a:ext cx="6543869" cy="3747073"/>
            <a:chOff x="5163670" y="2280956"/>
            <a:chExt cx="3777130" cy="487538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931AC25-455F-B14B-B47B-730D95706ADB}"/>
                </a:ext>
              </a:extLst>
            </p:cNvPr>
            <p:cNvSpPr>
              <a:spLocks/>
            </p:cNvSpPr>
            <p:nvPr/>
          </p:nvSpPr>
          <p:spPr>
            <a:xfrm>
              <a:off x="5163670" y="2280956"/>
              <a:ext cx="3777130" cy="487538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uFillTx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C726685-6D86-274A-AB8C-4BD9D8D50715}"/>
                </a:ext>
              </a:extLst>
            </p:cNvPr>
            <p:cNvSpPr txBox="1">
              <a:spLocks/>
            </p:cNvSpPr>
            <p:nvPr/>
          </p:nvSpPr>
          <p:spPr>
            <a:xfrm rot="3600000">
              <a:off x="5028195" y="4259916"/>
              <a:ext cx="2866310" cy="266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FF00"/>
                  </a:solidFill>
                  <a:uFillTx/>
                </a:rPr>
                <a:t>SAMPLE =</a:t>
              </a:r>
            </a:p>
          </p:txBody>
        </p:sp>
      </p:grpSp>
      <p:sp>
        <p:nvSpPr>
          <p:cNvPr id="12" name="Title 3">
            <a:extLst>
              <a:ext uri="{FF2B5EF4-FFF2-40B4-BE49-F238E27FC236}">
                <a16:creationId xmlns:a16="http://schemas.microsoft.com/office/drawing/2014/main" id="{69FE0A46-0167-C342-A822-A2288335CD77}"/>
              </a:ext>
            </a:extLst>
          </p:cNvPr>
          <p:cNvSpPr txBox="1">
            <a:spLocks/>
          </p:cNvSpPr>
          <p:nvPr/>
        </p:nvSpPr>
        <p:spPr>
          <a:xfrm>
            <a:off x="6883165" y="353179"/>
            <a:ext cx="45905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uFillTx/>
                <a:latin typeface="+mj-lt"/>
                <a:ea typeface="Helvetica Neue" charset="0"/>
                <a:cs typeface="Helvetica Neue" charset="0"/>
              </a:defRPr>
            </a:lvl1pPr>
          </a:lstStyle>
          <a:p>
            <a:r>
              <a:rPr lang="en-US" sz="3200" dirty="0"/>
              <a:t>Scenario: Administrative Data</a:t>
            </a:r>
          </a:p>
        </p:txBody>
      </p:sp>
    </p:spTree>
    <p:extLst>
      <p:ext uri="{BB962C8B-B14F-4D97-AF65-F5344CB8AC3E}">
        <p14:creationId xmlns:p14="http://schemas.microsoft.com/office/powerpoint/2010/main" val="145724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70699" y="2663688"/>
            <a:ext cx="10916201" cy="3210756"/>
          </a:xfrm>
        </p:spPr>
        <p:txBody>
          <a:bodyPr>
            <a:normAutofit fontScale="90000"/>
          </a:bodyPr>
          <a:lstStyle/>
          <a:p>
            <a:r>
              <a:rPr lang="en-US" sz="10700" dirty="0"/>
              <a:t>C</a:t>
            </a:r>
            <a:r>
              <a:rPr lang="en-US" sz="10700" dirty="0">
                <a:uFillTx/>
              </a:rPr>
              <a:t>an we make up for no Probability Sample with </a:t>
            </a:r>
            <a:r>
              <a:rPr lang="en-US" sz="10700" dirty="0"/>
              <a:t>Big Data</a:t>
            </a:r>
            <a:r>
              <a:rPr lang="en-US" sz="10700" dirty="0">
                <a:uFillTx/>
              </a:rPr>
              <a:t>?</a:t>
            </a:r>
            <a:endParaRPr lang="en-US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7629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START SIMPLE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US" sz="3200" dirty="0"/>
              <a:t>DATA:</a:t>
            </a:r>
          </a:p>
          <a:p>
            <a:pPr marL="14287" indent="0">
              <a:buNone/>
            </a:pPr>
            <a:r>
              <a:rPr lang="en-US" sz="3200" dirty="0"/>
              <a:t>Survey of all 250 students enrolled in Data 100 in Fall 2017 and asked their family size</a:t>
            </a:r>
          </a:p>
          <a:p>
            <a:pPr marL="14287" indent="0">
              <a:buNone/>
            </a:pPr>
            <a:endParaRPr lang="en-US" sz="3200" dirty="0"/>
          </a:p>
          <a:p>
            <a:pPr marL="14287" indent="0">
              <a:buNone/>
            </a:pPr>
            <a:endParaRPr lang="en-US" sz="32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BAEAE18-4DFE-5442-A7A7-1C28A83232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3707970"/>
              </p:ext>
            </p:extLst>
          </p:nvPr>
        </p:nvGraphicFramePr>
        <p:xfrm>
          <a:off x="1577543" y="3649481"/>
          <a:ext cx="8226425" cy="21003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45285">
                  <a:extLst>
                    <a:ext uri="{9D8B030D-6E8A-4147-A177-3AD203B41FA5}">
                      <a16:colId xmlns:a16="http://schemas.microsoft.com/office/drawing/2014/main" val="1097202674"/>
                    </a:ext>
                  </a:extLst>
                </a:gridCol>
                <a:gridCol w="1645285">
                  <a:extLst>
                    <a:ext uri="{9D8B030D-6E8A-4147-A177-3AD203B41FA5}">
                      <a16:colId xmlns:a16="http://schemas.microsoft.com/office/drawing/2014/main" val="4016868415"/>
                    </a:ext>
                  </a:extLst>
                </a:gridCol>
                <a:gridCol w="1645285">
                  <a:extLst>
                    <a:ext uri="{9D8B030D-6E8A-4147-A177-3AD203B41FA5}">
                      <a16:colId xmlns:a16="http://schemas.microsoft.com/office/drawing/2014/main" val="382909905"/>
                    </a:ext>
                  </a:extLst>
                </a:gridCol>
                <a:gridCol w="1645285">
                  <a:extLst>
                    <a:ext uri="{9D8B030D-6E8A-4147-A177-3AD203B41FA5}">
                      <a16:colId xmlns:a16="http://schemas.microsoft.com/office/drawing/2014/main" val="2134201592"/>
                    </a:ext>
                  </a:extLst>
                </a:gridCol>
                <a:gridCol w="1645285">
                  <a:extLst>
                    <a:ext uri="{9D8B030D-6E8A-4147-A177-3AD203B41FA5}">
                      <a16:colId xmlns:a16="http://schemas.microsoft.com/office/drawing/2014/main" val="2407339138"/>
                    </a:ext>
                  </a:extLst>
                </a:gridCol>
              </a:tblGrid>
              <a:tr h="7001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 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2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3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4+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13453409"/>
                  </a:ext>
                </a:extLst>
              </a:tr>
              <a:tr h="7001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Counts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61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131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44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14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8873964"/>
                  </a:ext>
                </a:extLst>
              </a:tr>
              <a:tr h="7001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Percent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24%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52%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18%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6%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5286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15584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and Population Averages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4287" indent="0">
              <a:buNone/>
            </a:pPr>
            <a:r>
              <a:rPr lang="en-US" dirty="0"/>
              <a:t>The gap between these is based on three things:</a:t>
            </a:r>
          </a:p>
          <a:p>
            <a:r>
              <a:rPr lang="en-US" dirty="0"/>
              <a:t>Data </a:t>
            </a:r>
            <a:r>
              <a:rPr lang="en-US" b="1" dirty="0"/>
              <a:t>quality </a:t>
            </a:r>
            <a:r>
              <a:rPr lang="en-US" dirty="0"/>
              <a:t>measure (the correlation between the sampling technique and the response) </a:t>
            </a:r>
          </a:p>
          <a:p>
            <a:r>
              <a:rPr lang="en-US" dirty="0"/>
              <a:t>Data </a:t>
            </a:r>
            <a:r>
              <a:rPr lang="en-US" b="1" dirty="0"/>
              <a:t>quantity</a:t>
            </a:r>
            <a:r>
              <a:rPr lang="en-US" dirty="0"/>
              <a:t> measure (how big is the sample relative to the population)</a:t>
            </a:r>
          </a:p>
          <a:p>
            <a:r>
              <a:rPr lang="en-US" b="1" dirty="0"/>
              <a:t>Problem difficulty</a:t>
            </a:r>
            <a:r>
              <a:rPr lang="en-US" dirty="0"/>
              <a:t> measure (how variable is the response)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9CB985-DD35-1E4E-8B1D-97172A136691}"/>
              </a:ext>
            </a:extLst>
          </p:cNvPr>
          <p:cNvSpPr txBox="1"/>
          <p:nvPr/>
        </p:nvSpPr>
        <p:spPr>
          <a:xfrm>
            <a:off x="5855369" y="5775158"/>
            <a:ext cx="484471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Meng 2018, Annals Applied Probability</a:t>
            </a:r>
          </a:p>
        </p:txBody>
      </p:sp>
    </p:spTree>
    <p:extLst>
      <p:ext uri="{BB962C8B-B14F-4D97-AF65-F5344CB8AC3E}">
        <p14:creationId xmlns:p14="http://schemas.microsoft.com/office/powerpoint/2010/main" val="6414659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and Population Averages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Probabilistic sampling ensures high data quality by eliminating selection bias and confounding</a:t>
            </a:r>
          </a:p>
          <a:p>
            <a:r>
              <a:rPr lang="en-US" dirty="0"/>
              <a:t>When combining data sources for population inferences, those relatively tiny but higher quality sources should be given far more weights than suggested by their sizes.</a:t>
            </a:r>
          </a:p>
          <a:p>
            <a:endParaRPr lang="en-US" dirty="0"/>
          </a:p>
          <a:p>
            <a:pPr marL="14287" indent="0">
              <a:buNone/>
            </a:pPr>
            <a:r>
              <a:rPr lang="en-US" dirty="0"/>
              <a:t>Active Area of Research Area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59968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amplingDistSRSvA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200" y="2466824"/>
            <a:ext cx="6946900" cy="4076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Administrative Data vs Small SRS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4287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5235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Life Cycle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89CA39-3ADE-F440-83D7-D923D243C2A9}"/>
              </a:ext>
            </a:extLst>
          </p:cNvPr>
          <p:cNvGrpSpPr/>
          <p:nvPr/>
        </p:nvGrpSpPr>
        <p:grpSpPr>
          <a:xfrm>
            <a:off x="3630939" y="2039767"/>
            <a:ext cx="4922877" cy="3756599"/>
            <a:chOff x="2398281" y="1322640"/>
            <a:chExt cx="4896161" cy="4722019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382F38D4-3513-454A-ADDE-9EBAA62207DB}"/>
                </a:ext>
              </a:extLst>
            </p:cNvPr>
            <p:cNvCxnSpPr/>
            <p:nvPr/>
          </p:nvCxnSpPr>
          <p:spPr>
            <a:xfrm>
              <a:off x="4095395" y="2226135"/>
              <a:ext cx="13716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F2A052C-A722-2642-9D77-AF38A312C208}"/>
                </a:ext>
              </a:extLst>
            </p:cNvPr>
            <p:cNvCxnSpPr/>
            <p:nvPr/>
          </p:nvCxnSpPr>
          <p:spPr>
            <a:xfrm>
              <a:off x="6451680" y="3096066"/>
              <a:ext cx="0" cy="1371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55F9295-A6AE-F54C-95D0-F5A0C4B3503C}"/>
                </a:ext>
              </a:extLst>
            </p:cNvPr>
            <p:cNvCxnSpPr/>
            <p:nvPr/>
          </p:nvCxnSpPr>
          <p:spPr>
            <a:xfrm flipH="1">
              <a:off x="4095395" y="5336382"/>
              <a:ext cx="1371600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5DCB11B-7519-674C-9C65-B8359B4E7B6C}"/>
                </a:ext>
              </a:extLst>
            </p:cNvPr>
            <p:cNvCxnSpPr/>
            <p:nvPr/>
          </p:nvCxnSpPr>
          <p:spPr>
            <a:xfrm flipV="1">
              <a:off x="3015076" y="3096066"/>
              <a:ext cx="0" cy="137160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FEBD54-ED1F-2F4C-A4B3-8986D15CF61A}"/>
                </a:ext>
              </a:extLst>
            </p:cNvPr>
            <p:cNvSpPr txBox="1"/>
            <p:nvPr/>
          </p:nvSpPr>
          <p:spPr>
            <a:xfrm>
              <a:off x="2523009" y="1322640"/>
              <a:ext cx="984132" cy="19852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Times" charset="0"/>
                  <a:ea typeface="Times" charset="0"/>
                  <a:cs typeface="Times" charset="0"/>
                </a:rPr>
                <a:t>?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2DFB649-C8DE-B846-B8E5-81E59382FB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855018" y="1774180"/>
              <a:ext cx="1193324" cy="101334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770DAF5-A36D-4742-B35C-53B096CF8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08918" y="4881179"/>
              <a:ext cx="1685524" cy="116348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41518E6-B0C0-464E-9579-249FC60071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398281" y="4628688"/>
              <a:ext cx="1233590" cy="1219164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81BD3DC-836B-DD45-B941-3A5CCAFF6D93}"/>
              </a:ext>
            </a:extLst>
          </p:cNvPr>
          <p:cNvSpPr txBox="1"/>
          <p:nvPr/>
        </p:nvSpPr>
        <p:spPr>
          <a:xfrm>
            <a:off x="712922" y="4909731"/>
            <a:ext cx="2546726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Generalization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63725D-FB58-484B-BF2E-A5C1C61565E3}"/>
              </a:ext>
            </a:extLst>
          </p:cNvPr>
          <p:cNvSpPr txBox="1"/>
          <p:nvPr/>
        </p:nvSpPr>
        <p:spPr>
          <a:xfrm>
            <a:off x="9296400" y="2289002"/>
            <a:ext cx="2057400" cy="12003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Data Design/ Generation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6316BE-67AF-8341-9318-45B80C7F9FED}"/>
              </a:ext>
            </a:extLst>
          </p:cNvPr>
          <p:cNvSpPr txBox="1"/>
          <p:nvPr/>
        </p:nvSpPr>
        <p:spPr>
          <a:xfrm>
            <a:off x="9296400" y="5010397"/>
            <a:ext cx="1549831" cy="83099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Data 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0964ED-C115-E142-A8BC-AA9FD68ED747}"/>
              </a:ext>
            </a:extLst>
          </p:cNvPr>
          <p:cNvSpPr txBox="1"/>
          <p:nvPr/>
        </p:nvSpPr>
        <p:spPr>
          <a:xfrm>
            <a:off x="1224367" y="2289002"/>
            <a:ext cx="2236250" cy="83099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400" dirty="0"/>
              <a:t>Question</a:t>
            </a:r>
          </a:p>
          <a:p>
            <a:r>
              <a:rPr lang="en-US" sz="2400" dirty="0"/>
              <a:t>Formulation</a:t>
            </a:r>
          </a:p>
        </p:txBody>
      </p:sp>
    </p:spTree>
    <p:extLst>
      <p:ext uri="{BB962C8B-B14F-4D97-AF65-F5344CB8AC3E}">
        <p14:creationId xmlns:p14="http://schemas.microsoft.com/office/powerpoint/2010/main" val="3879870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CBAE7A0-DBA3-8B4F-B73A-1777F7A3C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57220"/>
            <a:ext cx="5841569" cy="41598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START SIMPLE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238"/>
            <a:ext cx="10515600" cy="4593463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US" sz="3200" dirty="0"/>
              <a:t>ANALYSIS: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BAEAE18-4DFE-5442-A7A7-1C28A83232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606106"/>
              </p:ext>
            </p:extLst>
          </p:nvPr>
        </p:nvGraphicFramePr>
        <p:xfrm>
          <a:off x="4227754" y="1367268"/>
          <a:ext cx="7705940" cy="175951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41188">
                  <a:extLst>
                    <a:ext uri="{9D8B030D-6E8A-4147-A177-3AD203B41FA5}">
                      <a16:colId xmlns:a16="http://schemas.microsoft.com/office/drawing/2014/main" val="1097202674"/>
                    </a:ext>
                  </a:extLst>
                </a:gridCol>
                <a:gridCol w="1541188">
                  <a:extLst>
                    <a:ext uri="{9D8B030D-6E8A-4147-A177-3AD203B41FA5}">
                      <a16:colId xmlns:a16="http://schemas.microsoft.com/office/drawing/2014/main" val="4016868415"/>
                    </a:ext>
                  </a:extLst>
                </a:gridCol>
                <a:gridCol w="1541188">
                  <a:extLst>
                    <a:ext uri="{9D8B030D-6E8A-4147-A177-3AD203B41FA5}">
                      <a16:colId xmlns:a16="http://schemas.microsoft.com/office/drawing/2014/main" val="382909905"/>
                    </a:ext>
                  </a:extLst>
                </a:gridCol>
                <a:gridCol w="1541188">
                  <a:extLst>
                    <a:ext uri="{9D8B030D-6E8A-4147-A177-3AD203B41FA5}">
                      <a16:colId xmlns:a16="http://schemas.microsoft.com/office/drawing/2014/main" val="2134201592"/>
                    </a:ext>
                  </a:extLst>
                </a:gridCol>
                <a:gridCol w="1541188">
                  <a:extLst>
                    <a:ext uri="{9D8B030D-6E8A-4147-A177-3AD203B41FA5}">
                      <a16:colId xmlns:a16="http://schemas.microsoft.com/office/drawing/2014/main" val="2407339138"/>
                    </a:ext>
                  </a:extLst>
                </a:gridCol>
              </a:tblGrid>
              <a:tr h="5865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 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2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3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4+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13453409"/>
                  </a:ext>
                </a:extLst>
              </a:tr>
              <a:tr h="5865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Counts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61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131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44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14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8873964"/>
                  </a:ext>
                </a:extLst>
              </a:tr>
              <a:tr h="58650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Percent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24%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52%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18%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6%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528617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757732E-69EE-BE48-A014-4CABEC8A3458}"/>
              </a:ext>
            </a:extLst>
          </p:cNvPr>
          <p:cNvSpPr txBox="1"/>
          <p:nvPr/>
        </p:nvSpPr>
        <p:spPr>
          <a:xfrm>
            <a:off x="7516679" y="4452346"/>
            <a:ext cx="3496159" cy="95410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800" dirty="0"/>
              <a:t>Can we  provide a summary statistic?</a:t>
            </a:r>
          </a:p>
        </p:txBody>
      </p:sp>
    </p:spTree>
    <p:extLst>
      <p:ext uri="{BB962C8B-B14F-4D97-AF65-F5344CB8AC3E}">
        <p14:creationId xmlns:p14="http://schemas.microsoft.com/office/powerpoint/2010/main" val="2327850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803" y="2283701"/>
            <a:ext cx="10515600" cy="2852737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DETOUR:</a:t>
            </a:r>
            <a:br>
              <a:rPr lang="en-US" dirty="0"/>
            </a:br>
            <a:r>
              <a:rPr lang="en-US" dirty="0"/>
              <a:t>Why is the sample mean such a desirable summary?</a:t>
            </a:r>
            <a:endParaRPr lang="en-US" i="1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96667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Summarizing the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46238"/>
                <a:ext cx="10515600" cy="4593463"/>
              </a:xfrm>
            </p:spPr>
            <p:txBody>
              <a:bodyPr>
                <a:normAutofit/>
              </a:bodyPr>
              <a:lstStyle/>
              <a:p>
                <a:pPr marL="14287" indent="0">
                  <a:buNone/>
                </a:pPr>
                <a:r>
                  <a:rPr lang="en-US" sz="3200" dirty="0"/>
                  <a:t>DATA: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 , …, 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m:rPr>
                        <m:nor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where</m:t>
                    </m:r>
                    <m:r>
                      <m:rPr>
                        <m:nor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is</m:t>
                    </m:r>
                    <m:r>
                      <m:rPr>
                        <m:nor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 250 </m:t>
                    </m:r>
                    <m:r>
                      <m:rPr>
                        <m:nor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in</m:t>
                    </m:r>
                    <m:r>
                      <m:rPr>
                        <m:nor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our</m:t>
                    </m:r>
                    <m:r>
                      <m:rPr>
                        <m:nor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example</m:t>
                    </m:r>
                  </m:oMath>
                </a14:m>
                <a:endParaRPr lang="en-US" sz="3200" dirty="0"/>
              </a:p>
              <a:p>
                <a:pPr marL="14287" indent="0">
                  <a:buNone/>
                </a:pPr>
                <a:r>
                  <a:rPr lang="en-US" sz="3200" dirty="0"/>
                  <a:t>ERROR: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, …, 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US" sz="3200" b="0" dirty="0"/>
              </a:p>
              <a:p>
                <a:pPr marL="14287" indent="0">
                  <a:buNone/>
                </a:pPr>
                <a:r>
                  <a:rPr lang="en-US" sz="3200" dirty="0"/>
                  <a:t>LOSS: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endParaRPr lang="en-US" sz="3200" b="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46238"/>
                <a:ext cx="10515600" cy="4593463"/>
              </a:xfrm>
              <a:blipFill>
                <a:blip r:embed="rId2"/>
                <a:stretch>
                  <a:fillRect l="-1206" t="-2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52859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Summarizing the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46238"/>
                <a:ext cx="10515600" cy="4593463"/>
              </a:xfrm>
            </p:spPr>
            <p:txBody>
              <a:bodyPr>
                <a:normAutofit/>
              </a:bodyPr>
              <a:lstStyle/>
              <a:p>
                <a:pPr marL="14287" indent="0">
                  <a:buNone/>
                </a:pPr>
                <a:endParaRPr lang="en-US" dirty="0"/>
              </a:p>
              <a:p>
                <a:pPr marL="14287" indent="0">
                  <a:buNone/>
                </a:pPr>
                <a:r>
                  <a:rPr lang="en-US" sz="3200" dirty="0"/>
                  <a:t>AVERAGE LOSS: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3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sz="3200" dirty="0"/>
              </a:p>
              <a:p>
                <a:pPr marL="457200" lvl="1" indent="0">
                  <a:buNone/>
                </a:pPr>
                <a:endParaRPr lang="en-US" sz="3200" dirty="0"/>
              </a:p>
              <a:p>
                <a:pPr marL="457200" lvl="1" indent="0">
                  <a:buNone/>
                </a:pPr>
                <a:r>
                  <a:rPr lang="en-US" sz="3200" dirty="0"/>
                  <a:t>AKA EMPIRICAL RISK</a:t>
                </a:r>
              </a:p>
              <a:p>
                <a:pPr marL="457200" lvl="1" indent="0">
                  <a:buNone/>
                </a:pPr>
                <a:endParaRPr lang="en-US" sz="3200" dirty="0"/>
              </a:p>
              <a:p>
                <a:pPr marL="457200" lvl="1" indent="0">
                  <a:buNone/>
                </a:pPr>
                <a:r>
                  <a:rPr lang="en-US" sz="3200" dirty="0"/>
                  <a:t>Minimize the empirical risk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46238"/>
                <a:ext cx="10515600" cy="4593463"/>
              </a:xfrm>
              <a:blipFill>
                <a:blip r:embed="rId2"/>
                <a:stretch>
                  <a:fillRect l="-1206" t="-16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932270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cture 11 — Join" id="{AD498554-4B14-8A4F-91BB-B3B06F5B68A8}" vid="{A58C0276-1026-FB43-8E92-B6A58B7285F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40829</TotalTime>
  <Words>1173</Words>
  <Application>Microsoft Macintosh PowerPoint</Application>
  <PresentationFormat>Widescreen</PresentationFormat>
  <Paragraphs>309</Paragraphs>
  <Slides>53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66" baseType="lpstr">
      <vt:lpstr>Arial</vt:lpstr>
      <vt:lpstr>Calibri</vt:lpstr>
      <vt:lpstr>Cambria Math</vt:lpstr>
      <vt:lpstr>Century Gothic</vt:lpstr>
      <vt:lpstr>Courier New</vt:lpstr>
      <vt:lpstr>Helvetica Neue</vt:lpstr>
      <vt:lpstr>Helvetica Neue Light</vt:lpstr>
      <vt:lpstr>Monaco</vt:lpstr>
      <vt:lpstr>Times</vt:lpstr>
      <vt:lpstr>Times New Roman</vt:lpstr>
      <vt:lpstr>Wingdings</vt:lpstr>
      <vt:lpstr>1_Office Theme</vt:lpstr>
      <vt:lpstr>Custom Theme</vt:lpstr>
      <vt:lpstr>Data Science 100 Principles &amp; Techniques of Data Science</vt:lpstr>
      <vt:lpstr>Announcements for Today</vt:lpstr>
      <vt:lpstr>Data Life Cycle</vt:lpstr>
      <vt:lpstr>START SIMPLE</vt:lpstr>
      <vt:lpstr>START SIMPLE</vt:lpstr>
      <vt:lpstr>START SIMPLE</vt:lpstr>
      <vt:lpstr> DETOUR: Why is the sample mean such a desirable summary?</vt:lpstr>
      <vt:lpstr>Summarizing the Data</vt:lpstr>
      <vt:lpstr>Summarizing the Data</vt:lpstr>
      <vt:lpstr>Minimize the Average Loss</vt:lpstr>
      <vt:lpstr>Refresher</vt:lpstr>
      <vt:lpstr>Minimize the Average Loss</vt:lpstr>
      <vt:lpstr>PowerPoint Presentation</vt:lpstr>
      <vt:lpstr>The Sample Average Minimizes Empirical Risk</vt:lpstr>
      <vt:lpstr>Data Life Cycle</vt:lpstr>
      <vt:lpstr>Consider the Question Carefully</vt:lpstr>
      <vt:lpstr>Focus the Question</vt:lpstr>
      <vt:lpstr>Focus the Question</vt:lpstr>
      <vt:lpstr>Data Life Cycle</vt:lpstr>
      <vt:lpstr>How Well Does our Data 100 class represent the group of interest?</vt:lpstr>
      <vt:lpstr>According to Pew Research Center</vt:lpstr>
      <vt:lpstr>Population of Interest</vt:lpstr>
      <vt:lpstr>Population of Interest</vt:lpstr>
      <vt:lpstr>Population of Interest</vt:lpstr>
      <vt:lpstr>Sample =  Sampling Frame = Population</vt:lpstr>
      <vt:lpstr>Sampling Frame = Population</vt:lpstr>
      <vt:lpstr>Sampling Frame = Sample</vt:lpstr>
      <vt:lpstr>Population of Interest</vt:lpstr>
      <vt:lpstr>How are the data generated?</vt:lpstr>
      <vt:lpstr>DETOUR: 1. The simple random sample 2. Why is a probability sample so desirable?  </vt:lpstr>
      <vt:lpstr>Sampling Frame = Population</vt:lpstr>
      <vt:lpstr>The Simple Random Sample</vt:lpstr>
      <vt:lpstr>The Advantages of a SRS</vt:lpstr>
      <vt:lpstr>Start Simple</vt:lpstr>
      <vt:lpstr>Formal Set Up</vt:lpstr>
      <vt:lpstr>Formal Set Up</vt:lpstr>
      <vt:lpstr>PowerPoint Presentation</vt:lpstr>
      <vt:lpstr>PowerPoint Presentation</vt:lpstr>
      <vt:lpstr>PowerPoint Presentation</vt:lpstr>
      <vt:lpstr> DETOUR CONTINUED: Why is the expected value a desirable summary of a probability distribution?</vt:lpstr>
      <vt:lpstr>Random Variables</vt:lpstr>
      <vt:lpstr>Summarizing the Probability Distribution</vt:lpstr>
      <vt:lpstr>Properties of Expected Value</vt:lpstr>
      <vt:lpstr>Minimize the Risk</vt:lpstr>
      <vt:lpstr>PowerPoint Presentation</vt:lpstr>
      <vt:lpstr>The Expected Value Minimizes Risk</vt:lpstr>
      <vt:lpstr>Data Life Cycle</vt:lpstr>
      <vt:lpstr>Sampling Frame = Sample</vt:lpstr>
      <vt:lpstr>Can we make up for no Probability Sample with Big Data?</vt:lpstr>
      <vt:lpstr>Sample and Population Averages </vt:lpstr>
      <vt:lpstr>Sample and Population Averages </vt:lpstr>
      <vt:lpstr>Large Administrative Data vs Small SRS </vt:lpstr>
      <vt:lpstr>Data Life Cycle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Low-Latency Online Prediction Serving System</dc:title>
  <dc:creator>Joseph Gonzalez</dc:creator>
  <cp:lastModifiedBy>Microsoft Office User</cp:lastModifiedBy>
  <cp:revision>970</cp:revision>
  <cp:lastPrinted>2017-01-17T17:25:25Z</cp:lastPrinted>
  <dcterms:created xsi:type="dcterms:W3CDTF">2016-06-11T00:34:45Z</dcterms:created>
  <dcterms:modified xsi:type="dcterms:W3CDTF">2019-09-03T01:41:37Z</dcterms:modified>
</cp:coreProperties>
</file>

<file path=docProps/thumbnail.jpeg>
</file>